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17"/>
  </p:notesMasterIdLst>
  <p:handoutMasterIdLst>
    <p:handoutMasterId r:id="rId18"/>
  </p:handoutMasterIdLst>
  <p:sldIdLst>
    <p:sldId id="260" r:id="rId5"/>
    <p:sldId id="720" r:id="rId6"/>
    <p:sldId id="712" r:id="rId7"/>
    <p:sldId id="294" r:id="rId8"/>
    <p:sldId id="713" r:id="rId9"/>
    <p:sldId id="718" r:id="rId10"/>
    <p:sldId id="719" r:id="rId11"/>
    <p:sldId id="715" r:id="rId12"/>
    <p:sldId id="722" r:id="rId13"/>
    <p:sldId id="723" r:id="rId14"/>
    <p:sldId id="721" r:id="rId15"/>
    <p:sldId id="706" r:id="rId16"/>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79" autoAdjust="0"/>
    <p:restoredTop sz="94595" autoAdjust="0"/>
  </p:normalViewPr>
  <p:slideViewPr>
    <p:cSldViewPr snapToGrid="0" snapToObjects="1">
      <p:cViewPr varScale="1">
        <p:scale>
          <a:sx n="75" d="100"/>
          <a:sy n="75" d="100"/>
        </p:scale>
        <p:origin x="1632" y="48"/>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handoutMaster" Target="handoutMasters/handoutMaster1.xml"/><Relationship Id="rId3" Type="http://schemas.openxmlformats.org/officeDocument/2006/relationships/slideMaster" Target="slideMasters/slideMaster1.xml"/><Relationship Id="rId21" Type="http://schemas.openxmlformats.org/officeDocument/2006/relationships/theme" Target="theme/theme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notesMaster" Target="notesMasters/notesMaster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presProps" Target="presProps.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10/15/2025</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10/15/2025</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9590921-A41A-D7DB-4CB9-B06250ADDEFC}"/>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7D2D6D1D-558F-7CA3-B109-92DFC2AC8FBB}"/>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368EBD20-F91D-1322-7653-15D545C83F79}"/>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593FE646-C5A7-5E09-D512-D1D59C799333}"/>
              </a:ext>
            </a:extLst>
          </p:cNvPr>
          <p:cNvSpPr>
            <a:spLocks noGrp="1"/>
          </p:cNvSpPr>
          <p:nvPr>
            <p:ph type="sldNum" sz="quarter" idx="5"/>
          </p:nvPr>
        </p:nvSpPr>
        <p:spPr/>
        <p:txBody>
          <a:bodyPr/>
          <a:lstStyle/>
          <a:p>
            <a:pPr>
              <a:defRPr/>
            </a:pPr>
            <a:fld id="{BB56BE11-F7D4-4A51-97C7-9E59A26F3BF6}" type="slidenum">
              <a:rPr lang="en-US" altLang="en-US" smtClean="0"/>
              <a:pPr>
                <a:defRPr/>
              </a:pPr>
              <a:t>11</a:t>
            </a:fld>
            <a:endParaRPr lang="en-US" altLang="en-US"/>
          </a:p>
        </p:txBody>
      </p:sp>
    </p:spTree>
    <p:extLst>
      <p:ext uri="{BB962C8B-B14F-4D97-AF65-F5344CB8AC3E}">
        <p14:creationId xmlns:p14="http://schemas.microsoft.com/office/powerpoint/2010/main" val="3734157075"/>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12</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359587969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0" marR="0" lvl="0" indent="0" algn="r" defTabSz="457200" rtl="0" eaLnBrk="1" fontAlgn="base" latinLnBrk="0" hangingPunct="1">
              <a:lnSpc>
                <a:spcPct val="100000"/>
              </a:lnSpc>
              <a:spcBef>
                <a:spcPct val="0"/>
              </a:spcBef>
              <a:spcAft>
                <a:spcPct val="0"/>
              </a:spcAft>
              <a:buClrTx/>
              <a:buSzTx/>
              <a:buFontTx/>
              <a:buNone/>
              <a:tabLst/>
              <a:defRPr/>
            </a:pPr>
            <a:fld id="{B4AE44D9-16B7-444D-AA66-52C3E69C02E8}" type="slidenum">
              <a:rPr kumimoji="0" lang="en-US" altLang="en-US" sz="1200" b="0" i="0" u="none" strike="noStrike" kern="1200" cap="none" spc="0" normalizeH="0" baseline="0" noProof="0" smtClean="0">
                <a:ln>
                  <a:noFill/>
                </a:ln>
                <a:solidFill>
                  <a:prstClr val="black"/>
                </a:solidFill>
                <a:effectLst/>
                <a:uLnTx/>
                <a:uFillTx/>
                <a:latin typeface="Calibri" panose="020F0502020204030204" pitchFamily="34" charset="0"/>
                <a:ea typeface="+mn-ea"/>
                <a:cs typeface="Arial" panose="020B0604020202020204" pitchFamily="34" charset="0"/>
              </a:rPr>
              <a:pPr marL="0" marR="0" lvl="0" indent="0" algn="r" defTabSz="457200" rtl="0" eaLnBrk="1" fontAlgn="base" latinLnBrk="0" hangingPunct="1">
                <a:lnSpc>
                  <a:spcPct val="100000"/>
                </a:lnSpc>
                <a:spcBef>
                  <a:spcPct val="0"/>
                </a:spcBef>
                <a:spcAft>
                  <a:spcPct val="0"/>
                </a:spcAft>
                <a:buClrTx/>
                <a:buSzTx/>
                <a:buFontTx/>
                <a:buNone/>
                <a:tabLst/>
                <a:defRPr/>
              </a:pPr>
              <a:t>2</a:t>
            </a:fld>
            <a:endParaRPr kumimoji="0" lang="en-US" altLang="en-US" sz="1200" b="0" i="0" u="none" strike="noStrike" kern="1200" cap="none" spc="0" normalizeH="0" baseline="0" noProof="0">
              <a:ln>
                <a:noFill/>
              </a:ln>
              <a:solidFill>
                <a:prstClr val="black"/>
              </a:solidFill>
              <a:effectLst/>
              <a:uLnTx/>
              <a:uFillTx/>
              <a:latin typeface="Calibri" panose="020F0502020204030204" pitchFamily="34" charset="0"/>
              <a:ea typeface="+mn-ea"/>
              <a:cs typeface="Arial" panose="020B0604020202020204" pitchFamily="34" charset="0"/>
            </a:endParaRPr>
          </a:p>
        </p:txBody>
      </p:sp>
    </p:spTree>
    <p:extLst>
      <p:ext uri="{BB962C8B-B14F-4D97-AF65-F5344CB8AC3E}">
        <p14:creationId xmlns:p14="http://schemas.microsoft.com/office/powerpoint/2010/main" val="358003126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3</a:t>
            </a:fld>
            <a:endParaRPr lang="en-US" altLang="en-US">
              <a:latin typeface="Calibri" panose="020F0502020204030204" pitchFamily="34" charset="0"/>
            </a:endParaRPr>
          </a:p>
        </p:txBody>
      </p:sp>
    </p:spTree>
    <p:extLst>
      <p:ext uri="{BB962C8B-B14F-4D97-AF65-F5344CB8AC3E}">
        <p14:creationId xmlns:p14="http://schemas.microsoft.com/office/powerpoint/2010/main" val="358003126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5</a:t>
            </a:fld>
            <a:endParaRPr lang="en-US" altLang="en-US"/>
          </a:p>
        </p:txBody>
      </p:sp>
    </p:spTree>
    <p:extLst>
      <p:ext uri="{BB962C8B-B14F-4D97-AF65-F5344CB8AC3E}">
        <p14:creationId xmlns:p14="http://schemas.microsoft.com/office/powerpoint/2010/main" val="352255944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297ACC2-7628-DB09-61FF-569AD0FA8DCD}"/>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32A27F18-7DE6-2AA4-D5DC-0897AE7F51F6}"/>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5DF73E49-D241-8700-61F2-C904F1AA86AF}"/>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AF0EC148-0096-CDB9-B43B-8B91B63DFA1F}"/>
              </a:ext>
            </a:extLst>
          </p:cNvPr>
          <p:cNvSpPr>
            <a:spLocks noGrp="1"/>
          </p:cNvSpPr>
          <p:nvPr>
            <p:ph type="sldNum" sz="quarter" idx="5"/>
          </p:nvPr>
        </p:nvSpPr>
        <p:spPr/>
        <p:txBody>
          <a:bodyPr/>
          <a:lstStyle/>
          <a:p>
            <a:pPr>
              <a:defRPr/>
            </a:pPr>
            <a:fld id="{BB56BE11-F7D4-4A51-97C7-9E59A26F3BF6}" type="slidenum">
              <a:rPr lang="en-US" altLang="en-US" smtClean="0"/>
              <a:pPr>
                <a:defRPr/>
              </a:pPr>
              <a:t>6</a:t>
            </a:fld>
            <a:endParaRPr lang="en-US" altLang="en-US"/>
          </a:p>
        </p:txBody>
      </p:sp>
    </p:spTree>
    <p:extLst>
      <p:ext uri="{BB962C8B-B14F-4D97-AF65-F5344CB8AC3E}">
        <p14:creationId xmlns:p14="http://schemas.microsoft.com/office/powerpoint/2010/main" val="89670679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DD0F62B-F01B-65BF-ED81-C61F33AB8DEC}"/>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36798A2C-025E-78F4-5B19-C1E6A43444A9}"/>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78C0BD26-FB5B-2F0E-3743-3392A1890420}"/>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A483E39D-D309-F570-2867-B12C595FCD31}"/>
              </a:ext>
            </a:extLst>
          </p:cNvPr>
          <p:cNvSpPr>
            <a:spLocks noGrp="1"/>
          </p:cNvSpPr>
          <p:nvPr>
            <p:ph type="sldNum" sz="quarter" idx="5"/>
          </p:nvPr>
        </p:nvSpPr>
        <p:spPr/>
        <p:txBody>
          <a:bodyPr/>
          <a:lstStyle/>
          <a:p>
            <a:pPr>
              <a:defRPr/>
            </a:pPr>
            <a:fld id="{BB56BE11-F7D4-4A51-97C7-9E59A26F3BF6}" type="slidenum">
              <a:rPr lang="en-US" altLang="en-US" smtClean="0"/>
              <a:pPr>
                <a:defRPr/>
              </a:pPr>
              <a:t>7</a:t>
            </a:fld>
            <a:endParaRPr lang="en-US" altLang="en-US"/>
          </a:p>
        </p:txBody>
      </p:sp>
    </p:spTree>
    <p:extLst>
      <p:ext uri="{BB962C8B-B14F-4D97-AF65-F5344CB8AC3E}">
        <p14:creationId xmlns:p14="http://schemas.microsoft.com/office/powerpoint/2010/main" val="312134127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8</a:t>
            </a:fld>
            <a:endParaRPr lang="en-US" altLang="en-US"/>
          </a:p>
        </p:txBody>
      </p:sp>
    </p:spTree>
    <p:extLst>
      <p:ext uri="{BB962C8B-B14F-4D97-AF65-F5344CB8AC3E}">
        <p14:creationId xmlns:p14="http://schemas.microsoft.com/office/powerpoint/2010/main" val="189175716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217143F-3D90-8CDB-5B76-67E98B66C937}"/>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3264B2F7-588F-3466-283C-346D2D331B8E}"/>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77D02783-D3D8-DBF8-97E4-F7643A9D8840}"/>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EDC40EC9-F369-78B3-518D-B24FA794321F}"/>
              </a:ext>
            </a:extLst>
          </p:cNvPr>
          <p:cNvSpPr>
            <a:spLocks noGrp="1"/>
          </p:cNvSpPr>
          <p:nvPr>
            <p:ph type="sldNum" sz="quarter" idx="5"/>
          </p:nvPr>
        </p:nvSpPr>
        <p:spPr/>
        <p:txBody>
          <a:bodyPr/>
          <a:lstStyle/>
          <a:p>
            <a:pPr>
              <a:defRPr/>
            </a:pPr>
            <a:fld id="{BB56BE11-F7D4-4A51-97C7-9E59A26F3BF6}" type="slidenum">
              <a:rPr lang="en-US" altLang="en-US" smtClean="0"/>
              <a:pPr>
                <a:defRPr/>
              </a:pPr>
              <a:t>9</a:t>
            </a:fld>
            <a:endParaRPr lang="en-US" altLang="en-US"/>
          </a:p>
        </p:txBody>
      </p:sp>
    </p:spTree>
    <p:extLst>
      <p:ext uri="{BB962C8B-B14F-4D97-AF65-F5344CB8AC3E}">
        <p14:creationId xmlns:p14="http://schemas.microsoft.com/office/powerpoint/2010/main" val="848257828"/>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863A332-F4CC-3E4F-FB22-C88008C5A0D9}"/>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0EFC57CB-C6CA-59D8-D130-6405386B6CC1}"/>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DC26276C-5285-13A5-47BE-655E1559DB00}"/>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256DA4ED-9419-B206-FC52-3672F6F90858}"/>
              </a:ext>
            </a:extLst>
          </p:cNvPr>
          <p:cNvSpPr>
            <a:spLocks noGrp="1"/>
          </p:cNvSpPr>
          <p:nvPr>
            <p:ph type="sldNum" sz="quarter" idx="5"/>
          </p:nvPr>
        </p:nvSpPr>
        <p:spPr/>
        <p:txBody>
          <a:bodyPr/>
          <a:lstStyle/>
          <a:p>
            <a:pPr>
              <a:defRPr/>
            </a:pPr>
            <a:fld id="{BB56BE11-F7D4-4A51-97C7-9E59A26F3BF6}" type="slidenum">
              <a:rPr lang="en-US" altLang="en-US" smtClean="0"/>
              <a:pPr>
                <a:defRPr/>
              </a:pPr>
              <a:t>10</a:t>
            </a:fld>
            <a:endParaRPr lang="en-US" altLang="en-US"/>
          </a:p>
        </p:txBody>
      </p:sp>
    </p:spTree>
    <p:extLst>
      <p:ext uri="{BB962C8B-B14F-4D97-AF65-F5344CB8AC3E}">
        <p14:creationId xmlns:p14="http://schemas.microsoft.com/office/powerpoint/2010/main" val="179788389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a:t>Click to edit Master title style</a:t>
            </a:r>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53839560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en-US" sz="1000" dirty="0"/>
              <a:t>October 2025</a:t>
            </a:r>
          </a:p>
        </p:txBody>
      </p:sp>
    </p:spTree>
    <p:extLst>
      <p:ext uri="{BB962C8B-B14F-4D97-AF65-F5344CB8AC3E}">
        <p14:creationId xmlns:p14="http://schemas.microsoft.com/office/powerpoint/2010/main" val="73263527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67113563"/>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slideLayout" Target="../slideLayouts/slideLayout5.xml"/><Relationship Id="rId1" Type="http://schemas.openxmlformats.org/officeDocument/2006/relationships/slideLayout" Target="../slideLayouts/slideLayout4.xml"/><Relationship Id="rId5" Type="http://schemas.openxmlformats.org/officeDocument/2006/relationships/image" Target="../media/image2.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Tree>
    <p:extLst>
      <p:ext uri="{BB962C8B-B14F-4D97-AF65-F5344CB8AC3E}">
        <p14:creationId xmlns:p14="http://schemas.microsoft.com/office/powerpoint/2010/main" val="1824885874"/>
      </p:ext>
    </p:extLst>
  </p:cSld>
  <p:clrMap bg1="lt1" tx1="dk1" bg2="lt2" tx2="dk2" accent1="accent1" accent2="accent2" accent3="accent3" accent4="accent4" accent5="accent5" accent6="accent6" hlink="hlink" folHlink="folHlink"/>
  <p:sldLayoutIdLst>
    <p:sldLayoutId id="2147494278" r:id="rId1"/>
    <p:sldLayoutId id="2147494279" r:id="rId2"/>
    <p:sldLayoutId id="2147494280" r:id="rId3"/>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5: PRS Report </a:t>
              </a:r>
            </a:p>
            <a:p>
              <a:pPr eaLnBrk="1" hangingPunct="1"/>
              <a:endParaRPr lang="en-US" altLang="en-US" b="1" dirty="0"/>
            </a:p>
            <a:p>
              <a:pPr eaLnBrk="1" hangingPunct="1"/>
              <a:r>
                <a:rPr lang="en-US" altLang="en-US" sz="2000" dirty="0"/>
                <a:t>Diana Coleman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a:t>October 22, 2025</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9C2A5D5-0FC5-9625-B2AC-0F21B2501829}"/>
            </a:ext>
          </a:extLst>
        </p:cNvPr>
        <p:cNvGrpSpPr/>
        <p:nvPr/>
      </p:nvGrpSpPr>
      <p:grpSpPr>
        <a:xfrm>
          <a:off x="0" y="0"/>
          <a:ext cx="0" cy="0"/>
          <a:chOff x="0" y="0"/>
          <a:chExt cx="0" cy="0"/>
        </a:xfrm>
      </p:grpSpPr>
      <p:sp>
        <p:nvSpPr>
          <p:cNvPr id="14338" name="Title 1">
            <a:extLst>
              <a:ext uri="{FF2B5EF4-FFF2-40B4-BE49-F238E27FC236}">
                <a16:creationId xmlns:a16="http://schemas.microsoft.com/office/drawing/2014/main" id="{CC6F0E69-D1EC-F074-286C-F25CC26E57D9}"/>
              </a:ext>
            </a:extLst>
          </p:cNvPr>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tabLst>
                <a:tab pos="228600" algn="l"/>
              </a:tabLst>
            </a:pPr>
            <a:r>
              <a:rPr lang="en-US" sz="1800" b="1" i="1" dirty="0">
                <a:effectLst/>
                <a:latin typeface="Arial" panose="020B0604020202020204" pitchFamily="34" charset="0"/>
                <a:ea typeface="Times New Roman" panose="02020603050405020304" pitchFamily="18" charset="0"/>
              </a:rPr>
              <a:t>NPRR1299, Clarifications to Emergency Response Service (ERS)</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a:extLst>
              <a:ext uri="{FF2B5EF4-FFF2-40B4-BE49-F238E27FC236}">
                <a16:creationId xmlns:a16="http://schemas.microsoft.com/office/drawing/2014/main" id="{DAAFE89E-31B8-26FA-24B8-7199BE63C2EE}"/>
              </a:ext>
            </a:extLst>
          </p:cNvPr>
          <p:cNvSpPr>
            <a:spLocks noChangeArrowheads="1"/>
          </p:cNvSpPr>
          <p:nvPr/>
        </p:nvSpPr>
        <p:spPr bwMode="auto">
          <a:xfrm>
            <a:off x="220763" y="678426"/>
            <a:ext cx="8732520" cy="58785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sz="1600" b="1" dirty="0"/>
              <a:t>Sponsor:  </a:t>
            </a:r>
            <a:r>
              <a:rPr lang="en-US" sz="1600" dirty="0"/>
              <a:t>ERCOT</a:t>
            </a:r>
          </a:p>
          <a:p>
            <a:r>
              <a:rPr lang="en-US" sz="1600" b="1" dirty="0"/>
              <a:t>Proposed Effective Date:  </a:t>
            </a:r>
            <a:r>
              <a:rPr lang="en-US" sz="1600" dirty="0"/>
              <a:t>Upon system implementation</a:t>
            </a:r>
          </a:p>
          <a:p>
            <a:r>
              <a:rPr lang="en-US" sz="1600" b="1" dirty="0"/>
              <a:t>Estimated Impacts:</a:t>
            </a:r>
            <a:r>
              <a:rPr lang="en-US" sz="1600" dirty="0"/>
              <a:t>  Less than $5K O&amp;M</a:t>
            </a:r>
          </a:p>
          <a:p>
            <a:r>
              <a:rPr lang="en-US" sz="1600" b="1" dirty="0"/>
              <a:t>Revision Description:  </a:t>
            </a:r>
            <a:r>
              <a:rPr lang="en-US" sz="1600" dirty="0"/>
              <a:t>This NPRR addresses four independent issues related to Emergency Response Service (ERS): 1) Paragraph (5)(c) of Section 3.14.3.1 is incorrectly included as a subparagraph of paragraph (5) and instead should be paragraph (6) of Section 3.14.3.1. 2) In paragraph (3)(j) of Section 3.14.3.4 the ERS Preliminary Baseline Review Results document is being removed from the Market Information System (MIS) posting list because it is a legacy report that is no longer needed. The information previously provided by the posting of that document has been replaced by the mandatory ERS Resource Identification (ERID) process to get this information and is no longer applicable or being requested by Qualified Scheduling Entities (QSEs). 3) A timing change to paragraph (6) of Section 3.14.3.4 provides flexibility for the ERS offer posting requirement so that instead of posting exactly on the 60th day after the first day of the ERS Standard Contract Term (SCT) there will now be a window for posting no sooner than 60 days and no later than 65 days after the first day of the ERS SCT. 4) A change to paragraph (2) of Section 8.1.3.1.2 clarifies that for non-weather sensitive ERS Loads to be classified as co-located with an ERS Generator, both must be awarded in the same service type and for all the same ERS Time Periods. This has been an issue when both are offered into the same service type and/or Time Periods but for various reasons not awarded.</a:t>
            </a:r>
          </a:p>
          <a:p>
            <a:r>
              <a:rPr lang="en-US" sz="1600" b="1" dirty="0"/>
              <a:t>PRS Decision:</a:t>
            </a:r>
            <a:r>
              <a:rPr lang="en-US" sz="1600" dirty="0"/>
              <a:t>  On 9/17/25, PRS voted unanimously to recommend approval of NPRR1299 as amended by the 9/16/25 ERCOT comments.  On 10/8/25, PRS voted unanimously to endorse and forward to TAC the 9/17/25 PRS Report and 9/2/25 Impact Analysis for NPRR1299.</a:t>
            </a:r>
          </a:p>
        </p:txBody>
      </p:sp>
    </p:spTree>
    <p:extLst>
      <p:ext uri="{BB962C8B-B14F-4D97-AF65-F5344CB8AC3E}">
        <p14:creationId xmlns:p14="http://schemas.microsoft.com/office/powerpoint/2010/main" val="202955239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5750EFC-F492-FFAF-B160-133A455023BE}"/>
            </a:ext>
          </a:extLst>
        </p:cNvPr>
        <p:cNvGrpSpPr/>
        <p:nvPr/>
      </p:nvGrpSpPr>
      <p:grpSpPr>
        <a:xfrm>
          <a:off x="0" y="0"/>
          <a:ext cx="0" cy="0"/>
          <a:chOff x="0" y="0"/>
          <a:chExt cx="0" cy="0"/>
        </a:xfrm>
      </p:grpSpPr>
      <p:sp>
        <p:nvSpPr>
          <p:cNvPr id="14338" name="Title 1">
            <a:extLst>
              <a:ext uri="{FF2B5EF4-FFF2-40B4-BE49-F238E27FC236}">
                <a16:creationId xmlns:a16="http://schemas.microsoft.com/office/drawing/2014/main" id="{645C51C4-7BAA-90D2-347D-000B87C949FF}"/>
              </a:ext>
            </a:extLst>
          </p:cNvPr>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tabLst>
                <a:tab pos="228600" algn="l"/>
              </a:tabLst>
            </a:pPr>
            <a:r>
              <a:rPr lang="en-US" sz="1800" b="1" i="1" dirty="0">
                <a:effectLst/>
                <a:latin typeface="Arial" panose="020B0604020202020204" pitchFamily="34" charset="0"/>
                <a:ea typeface="Times New Roman" panose="02020603050405020304" pitchFamily="18" charset="0"/>
              </a:rPr>
              <a:t>SCR831, Short Circuit Model Integration</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a:extLst>
              <a:ext uri="{FF2B5EF4-FFF2-40B4-BE49-F238E27FC236}">
                <a16:creationId xmlns:a16="http://schemas.microsoft.com/office/drawing/2014/main" id="{C771CF67-4288-0E33-A3EE-56D3BE784AD1}"/>
              </a:ext>
            </a:extLst>
          </p:cNvPr>
          <p:cNvSpPr>
            <a:spLocks noChangeArrowheads="1"/>
          </p:cNvSpPr>
          <p:nvPr/>
        </p:nvSpPr>
        <p:spPr bwMode="auto">
          <a:xfrm>
            <a:off x="300942" y="678426"/>
            <a:ext cx="8501866"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Sponsor:  </a:t>
            </a:r>
            <a:r>
              <a:rPr lang="en-US" dirty="0"/>
              <a:t>ERCOT</a:t>
            </a:r>
          </a:p>
          <a:p>
            <a:r>
              <a:rPr lang="en-US" b="1" dirty="0"/>
              <a:t>Proposed Effective Date:  </a:t>
            </a:r>
            <a:r>
              <a:rPr lang="en-US" dirty="0"/>
              <a:t>Upon system implementation – Priority 2026; Rank 4810</a:t>
            </a:r>
          </a:p>
          <a:p>
            <a:r>
              <a:rPr lang="en-US" b="1" dirty="0"/>
              <a:t>Estimated Impacts:  </a:t>
            </a:r>
            <a:r>
              <a:rPr lang="en-US" dirty="0"/>
              <a:t>Between $100K and $200K</a:t>
            </a:r>
          </a:p>
          <a:p>
            <a:r>
              <a:rPr lang="en-US" b="1" dirty="0"/>
              <a:t>Revision Description:  </a:t>
            </a:r>
            <a:r>
              <a:rPr lang="en-US" dirty="0"/>
              <a:t>This NPRR modifies the Network Model Management System (NMMS), ODMS, Topology Processor, and Modeling on Demand system to incorporate short circuit modeling data for maintaining short circuit models built by the System Protection Working Group (SPWG).</a:t>
            </a:r>
          </a:p>
          <a:p>
            <a:r>
              <a:rPr lang="en-US" b="1" dirty="0"/>
              <a:t>PRS Decision:</a:t>
            </a:r>
            <a:r>
              <a:rPr lang="en-US" dirty="0"/>
              <a:t>  On 8/13/25, PRS voted unanimously to recommend approval of SCR831 as submitted.  On 9/17/25, PRS voted unanimously to endorse and forward to TAC the 8/13/25 PRS Report and 1/15/25 Impact Analysis for SCR831 with a recommended priority of 2026 and rank of 4810.</a:t>
            </a:r>
          </a:p>
        </p:txBody>
      </p:sp>
    </p:spTree>
    <p:extLst>
      <p:ext uri="{BB962C8B-B14F-4D97-AF65-F5344CB8AC3E}">
        <p14:creationId xmlns:p14="http://schemas.microsoft.com/office/powerpoint/2010/main" val="15672852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59449"/>
            <a:ext cx="7924800" cy="435268"/>
          </a:xfrm>
        </p:spPr>
        <p:txBody>
          <a:bodyPr/>
          <a:lstStyle/>
          <a:p>
            <a:r>
              <a:rPr lang="en-US" sz="2200" b="1" dirty="0">
                <a:solidFill>
                  <a:schemeClr val="accent1"/>
                </a:solidFill>
              </a:rPr>
              <a:t>2025 Release Targets – Approved NPRRs / SCRs / xGRRs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12</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617850"/>
            <a:ext cx="2278120" cy="553998"/>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2221367" y="6477000"/>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2514600" y="562268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39904"/>
          <a:ext cx="8839200" cy="2450592"/>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395538">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January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1/30</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2/27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March</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3/27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4/24</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5/29</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June</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6/26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1938788">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NPRR945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NPRR1219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NPRR1254</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ts val="0"/>
                        </a:spcBef>
                        <a:spcAft>
                          <a:spcPct val="0"/>
                        </a:spcAft>
                        <a:buClrTx/>
                        <a:buSzTx/>
                        <a:buFontTx/>
                        <a:buNone/>
                        <a:tabLst/>
                      </a:pPr>
                      <a:r>
                        <a:rPr kumimoji="0" lang="en-US" sz="1050" b="0" i="0" u="none" strike="noStrike" kern="1200" cap="none" normalizeH="0" baseline="0" dirty="0">
                          <a:ln>
                            <a:noFill/>
                          </a:ln>
                          <a:solidFill>
                            <a:schemeClr val="tx1"/>
                          </a:solidFill>
                          <a:effectLst/>
                          <a:latin typeface="Courier New" pitchFamily="49" charset="0"/>
                          <a:ea typeface="+mn-ea"/>
                          <a:cs typeface="+mn-cs"/>
                        </a:rPr>
                        <a:t>RTC+B</a:t>
                      </a:r>
                    </a:p>
                    <a:p>
                      <a:pPr marL="0" marR="0" lvl="0" indent="0" algn="ctr" defTabSz="914400" rtl="0" eaLnBrk="1" fontAlgn="base" latinLnBrk="0" hangingPunct="1">
                        <a:lnSpc>
                          <a:spcPct val="100000"/>
                        </a:lnSpc>
                        <a:spcBef>
                          <a:spcPts val="0"/>
                        </a:spcBef>
                        <a:spcAft>
                          <a:spcPct val="0"/>
                        </a:spcAft>
                        <a:buClrTx/>
                        <a:buSzTx/>
                        <a:buFontTx/>
                        <a:buNone/>
                        <a:tabLst/>
                      </a:pPr>
                      <a:r>
                        <a:rPr kumimoji="0" lang="en-US" sz="1050" b="0" i="0" u="none" strike="noStrike" kern="1200" cap="none" normalizeH="0" baseline="0" dirty="0">
                          <a:ln>
                            <a:noFill/>
                          </a:ln>
                          <a:solidFill>
                            <a:schemeClr val="tx1"/>
                          </a:solidFill>
                          <a:effectLst/>
                          <a:latin typeface="Courier New" pitchFamily="49" charset="0"/>
                          <a:ea typeface="+mn-ea"/>
                          <a:cs typeface="+mn-cs"/>
                        </a:rPr>
                        <a:t>Market Trials Sandbox Deployed</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NPRR1145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Arial"/>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Arial"/>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Arial"/>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Arial"/>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Arial"/>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Arial"/>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1" u="none" strike="noStrike" kern="1200" cap="none" normalizeH="0" baseline="0" dirty="0">
                          <a:ln>
                            <a:noFill/>
                          </a:ln>
                          <a:solidFill>
                            <a:schemeClr val="tx1"/>
                          </a:solidFill>
                          <a:effectLst/>
                          <a:latin typeface="Arial"/>
                          <a:ea typeface="+mn-ea"/>
                          <a:cs typeface="+mn-cs"/>
                        </a:rPr>
                        <a:t>RTC+B Market Trials begin on 5/5/2025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a:ln>
                            <a:noFill/>
                          </a:ln>
                          <a:solidFill>
                            <a:schemeClr val="tx1"/>
                          </a:solidFill>
                          <a:effectLst/>
                          <a:latin typeface="+mn-lt"/>
                          <a:ea typeface="+mn-ea"/>
                          <a:cs typeface="+mn-cs"/>
                        </a:rPr>
                        <a:t>NPRR1253</a:t>
                      </a:r>
                      <a:endParaRPr kumimoji="0" lang="en-US" sz="1100" b="0" i="0" u="none" strike="sngStrike" kern="1200" cap="none" normalizeH="0" baseline="0" dirty="0">
                        <a:ln>
                          <a:noFill/>
                        </a:ln>
                        <a:solidFill>
                          <a:schemeClr val="tx1"/>
                        </a:solidFill>
                        <a:effectLst/>
                        <a:latin typeface="+mn-lt"/>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4225663" y="562334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3925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747491"/>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74350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3889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74350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graphicFrame>
        <p:nvGraphicFramePr>
          <p:cNvPr id="7" name="Group 3">
            <a:extLst>
              <a:ext uri="{FF2B5EF4-FFF2-40B4-BE49-F238E27FC236}">
                <a16:creationId xmlns:a16="http://schemas.microsoft.com/office/drawing/2014/main" id="{C9891136-BD87-176C-5143-91FEF1125173}"/>
              </a:ext>
            </a:extLst>
          </p:cNvPr>
          <p:cNvGraphicFramePr>
            <a:graphicFrameLocks/>
          </p:cNvGraphicFramePr>
          <p:nvPr/>
        </p:nvGraphicFramePr>
        <p:xfrm>
          <a:off x="160280" y="3176074"/>
          <a:ext cx="8839200" cy="2325624"/>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481526">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7/31</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8/28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September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9/25</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10/23</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1" i="0" u="none" strike="noStrike" cap="none" normalizeH="0" baseline="0" dirty="0">
                        <a:ln>
                          <a:noFill/>
                        </a:ln>
                        <a:solidFill>
                          <a:srgbClr val="FF0000"/>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          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12/18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1694427">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a:ln>
                            <a:noFill/>
                          </a:ln>
                          <a:solidFill>
                            <a:schemeClr val="tx1"/>
                          </a:solidFill>
                          <a:effectLst/>
                          <a:latin typeface="Courier New" pitchFamily="49" charset="0"/>
                        </a:rPr>
                        <a:t>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6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NPRR1234</a:t>
                      </a:r>
                      <a:r>
                        <a:rPr kumimoji="0" lang="en-US" sz="1000" b="0" i="0" u="none" strike="noStrike" cap="none" normalizeH="0" baseline="0" dirty="0">
                          <a:ln>
                            <a:noFill/>
                          </a:ln>
                          <a:solidFill>
                            <a:schemeClr val="tx1"/>
                          </a:solidFill>
                          <a:effectLst/>
                          <a:latin typeface="Courier New" pitchFamily="49" charset="0"/>
                        </a:rPr>
                        <a:t>(a)</a:t>
                      </a:r>
                      <a:endParaRPr kumimoji="0" lang="en-US" sz="1200" b="0" i="0" u="none" strike="noStrike" cap="none" normalizeH="0" baseline="0" dirty="0">
                        <a:ln>
                          <a:noFill/>
                        </a:ln>
                        <a:solidFill>
                          <a:schemeClr val="tx1"/>
                        </a:solidFill>
                        <a:effectLst/>
                        <a:latin typeface="Courier New" pitchFamily="49"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7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a:ln>
                            <a:noFill/>
                          </a:ln>
                          <a:solidFill>
                            <a:schemeClr val="tx1"/>
                          </a:solidFill>
                          <a:effectLst/>
                          <a:latin typeface="+mn-lt"/>
                          <a:ea typeface="+mn-ea"/>
                          <a:cs typeface="+mn-cs"/>
                        </a:rPr>
                        <a:t>NOGRR245</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2">
                        <a:lumMod val="40000"/>
                        <a:lumOff val="60000"/>
                      </a:schemeClr>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chemeClr val="tx1"/>
                        </a:solidFill>
                        <a:effectLst/>
                        <a:latin typeface="+mn-lt"/>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7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PGRR091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PGRR115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SCR828</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7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8" name="Flowchart: Alternate Process 7">
            <a:extLst>
              <a:ext uri="{FF2B5EF4-FFF2-40B4-BE49-F238E27FC236}">
                <a16:creationId xmlns:a16="http://schemas.microsoft.com/office/drawing/2014/main" id="{910136E5-EBFA-7A6B-2C0A-EBFE5A4B3914}"/>
              </a:ext>
            </a:extLst>
          </p:cNvPr>
          <p:cNvSpPr/>
          <p:nvPr/>
        </p:nvSpPr>
        <p:spPr>
          <a:xfrm>
            <a:off x="160363" y="3183747"/>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R7</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9" name="Flowchart: Alternate Process 8">
            <a:extLst>
              <a:ext uri="{FF2B5EF4-FFF2-40B4-BE49-F238E27FC236}">
                <a16:creationId xmlns:a16="http://schemas.microsoft.com/office/drawing/2014/main" id="{22DF4776-98CC-F894-84DE-A452FD405951}"/>
              </a:ext>
            </a:extLst>
          </p:cNvPr>
          <p:cNvSpPr/>
          <p:nvPr/>
        </p:nvSpPr>
        <p:spPr>
          <a:xfrm>
            <a:off x="1599696" y="3191988"/>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R8</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2" name="Flowchart: Alternate Process 11">
            <a:extLst>
              <a:ext uri="{FF2B5EF4-FFF2-40B4-BE49-F238E27FC236}">
                <a16:creationId xmlns:a16="http://schemas.microsoft.com/office/drawing/2014/main" id="{B55C91AD-E3F4-0703-F1EA-0E27F21FD4B3}"/>
              </a:ext>
            </a:extLst>
          </p:cNvPr>
          <p:cNvSpPr/>
          <p:nvPr/>
        </p:nvSpPr>
        <p:spPr>
          <a:xfrm>
            <a:off x="4571496" y="3188006"/>
            <a:ext cx="457200"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R10</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3" name="Flowchart: Alternate Process 12">
            <a:extLst>
              <a:ext uri="{FF2B5EF4-FFF2-40B4-BE49-F238E27FC236}">
                <a16:creationId xmlns:a16="http://schemas.microsoft.com/office/drawing/2014/main" id="{E8ABAEEF-D09F-B2E8-7F78-4763272CC5D3}"/>
              </a:ext>
            </a:extLst>
          </p:cNvPr>
          <p:cNvSpPr/>
          <p:nvPr/>
        </p:nvSpPr>
        <p:spPr>
          <a:xfrm>
            <a:off x="7474542" y="3188006"/>
            <a:ext cx="457200"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 name="Flowchart: Alternate Process 4">
            <a:extLst>
              <a:ext uri="{FF2B5EF4-FFF2-40B4-BE49-F238E27FC236}">
                <a16:creationId xmlns:a16="http://schemas.microsoft.com/office/drawing/2014/main" id="{05F62EFB-D714-1571-D587-DE9AD37940A4}"/>
              </a:ext>
            </a:extLst>
          </p:cNvPr>
          <p:cNvSpPr/>
          <p:nvPr/>
        </p:nvSpPr>
        <p:spPr>
          <a:xfrm>
            <a:off x="3124200" y="73761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0" name="Flowchart: Alternate Process 9">
            <a:extLst>
              <a:ext uri="{FF2B5EF4-FFF2-40B4-BE49-F238E27FC236}">
                <a16:creationId xmlns:a16="http://schemas.microsoft.com/office/drawing/2014/main" id="{2F974D47-70AE-8B16-8AFF-79EA315C83EA}"/>
              </a:ext>
            </a:extLst>
          </p:cNvPr>
          <p:cNvSpPr/>
          <p:nvPr/>
        </p:nvSpPr>
        <p:spPr>
          <a:xfrm>
            <a:off x="3123696" y="3182112"/>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R9</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4" name="TextBox 13">
            <a:extLst>
              <a:ext uri="{FF2B5EF4-FFF2-40B4-BE49-F238E27FC236}">
                <a16:creationId xmlns:a16="http://schemas.microsoft.com/office/drawing/2014/main" id="{A28D714B-568B-7116-7E19-FFA899FE34D1}"/>
              </a:ext>
            </a:extLst>
          </p:cNvPr>
          <p:cNvSpPr txBox="1"/>
          <p:nvPr/>
        </p:nvSpPr>
        <p:spPr>
          <a:xfrm>
            <a:off x="6073697" y="3653088"/>
            <a:ext cx="1361015" cy="246221"/>
          </a:xfrm>
          <a:prstGeom prst="rect">
            <a:avLst/>
          </a:prstGeom>
          <a:solidFill>
            <a:schemeClr val="bg1"/>
          </a:solidFill>
        </p:spPr>
        <p:txBody>
          <a:bodyPr wrap="square" rtlCol="0">
            <a:spAutoFit/>
          </a:body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000" b="0" i="0" u="none" strike="noStrike" kern="1200" cap="none" spc="0" normalizeH="0" baseline="0" noProof="0" dirty="0">
                <a:ln>
                  <a:noFill/>
                </a:ln>
                <a:solidFill>
                  <a:prstClr val="black"/>
                </a:solidFill>
                <a:effectLst/>
                <a:uLnTx/>
                <a:uFillTx/>
                <a:latin typeface="Courier New" pitchFamily="49" charset="0"/>
                <a:ea typeface="+mn-ea"/>
                <a:cs typeface="+mn-cs"/>
              </a:rPr>
              <a:t>NPRR1007-1013</a:t>
            </a:r>
          </a:p>
        </p:txBody>
      </p:sp>
      <p:sp>
        <p:nvSpPr>
          <p:cNvPr id="17" name="TextBox 15">
            <a:extLst>
              <a:ext uri="{FF2B5EF4-FFF2-40B4-BE49-F238E27FC236}">
                <a16:creationId xmlns:a16="http://schemas.microsoft.com/office/drawing/2014/main" id="{E6E02350-D7E2-A621-1C4A-E23E54FC2329}"/>
              </a:ext>
            </a:extLst>
          </p:cNvPr>
          <p:cNvSpPr txBox="1">
            <a:spLocks noChangeArrowheads="1"/>
          </p:cNvSpPr>
          <p:nvPr/>
        </p:nvSpPr>
        <p:spPr bwMode="auto">
          <a:xfrm>
            <a:off x="7423133" y="5757677"/>
            <a:ext cx="1516120" cy="246221"/>
          </a:xfrm>
          <a:prstGeom prst="rect">
            <a:avLst/>
          </a:prstGeom>
          <a:solidFill>
            <a:schemeClr val="accent2">
              <a:lumMod val="40000"/>
              <a:lumOff val="60000"/>
            </a:schemeClr>
          </a:solidFill>
          <a:ln w="9525">
            <a:solidFill>
              <a:srgbClr val="000000"/>
            </a:solidFill>
            <a:miter lim="800000"/>
            <a:headEnd/>
            <a:tailEnd/>
          </a:ln>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RTC+B Market Trials</a:t>
            </a:r>
          </a:p>
        </p:txBody>
      </p:sp>
      <p:sp>
        <p:nvSpPr>
          <p:cNvPr id="18" name="Rectangle 17">
            <a:extLst>
              <a:ext uri="{FF2B5EF4-FFF2-40B4-BE49-F238E27FC236}">
                <a16:creationId xmlns:a16="http://schemas.microsoft.com/office/drawing/2014/main" id="{E95184D5-02EA-FC5F-62ED-AFCBC03B7EAE}"/>
              </a:ext>
            </a:extLst>
          </p:cNvPr>
          <p:cNvSpPr/>
          <p:nvPr/>
        </p:nvSpPr>
        <p:spPr>
          <a:xfrm>
            <a:off x="3139456" y="3713625"/>
            <a:ext cx="2864424" cy="406002"/>
          </a:xfrm>
          <a:prstGeom prst="rect">
            <a:avLst/>
          </a:prstGeom>
          <a:solidFill>
            <a:srgbClr val="F8948A"/>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Closed-loop SCED/LFC</a:t>
            </a:r>
          </a:p>
        </p:txBody>
      </p:sp>
      <p:sp>
        <p:nvSpPr>
          <p:cNvPr id="19" name="Rectangle 18">
            <a:extLst>
              <a:ext uri="{FF2B5EF4-FFF2-40B4-BE49-F238E27FC236}">
                <a16:creationId xmlns:a16="http://schemas.microsoft.com/office/drawing/2014/main" id="{1C6A88F9-126C-4AFF-A9FE-3DEAAFD04664}"/>
              </a:ext>
            </a:extLst>
          </p:cNvPr>
          <p:cNvSpPr/>
          <p:nvPr/>
        </p:nvSpPr>
        <p:spPr>
          <a:xfrm>
            <a:off x="3147694" y="4254688"/>
            <a:ext cx="2864424" cy="406002"/>
          </a:xfrm>
          <a:prstGeom prst="rect">
            <a:avLst/>
          </a:prstGeom>
          <a:solidFill>
            <a:srgbClr val="92D050"/>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Day-Ahead Market </a:t>
            </a:r>
          </a:p>
        </p:txBody>
      </p:sp>
      <p:sp>
        <p:nvSpPr>
          <p:cNvPr id="20" name="Rectangle 19">
            <a:extLst>
              <a:ext uri="{FF2B5EF4-FFF2-40B4-BE49-F238E27FC236}">
                <a16:creationId xmlns:a16="http://schemas.microsoft.com/office/drawing/2014/main" id="{9AB7D7C9-1D43-4FBD-CC01-0B92F05044CE}"/>
              </a:ext>
            </a:extLst>
          </p:cNvPr>
          <p:cNvSpPr/>
          <p:nvPr/>
        </p:nvSpPr>
        <p:spPr>
          <a:xfrm>
            <a:off x="160280" y="3713624"/>
            <a:ext cx="2963416" cy="410030"/>
          </a:xfrm>
          <a:prstGeom prst="rect">
            <a:avLst/>
          </a:prstGeom>
          <a:solidFill>
            <a:schemeClr val="accent1">
              <a:lumMod val="40000"/>
              <a:lumOff val="60000"/>
            </a:schemeClr>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Open-loop RTC SCED</a:t>
            </a:r>
          </a:p>
        </p:txBody>
      </p:sp>
      <p:sp>
        <p:nvSpPr>
          <p:cNvPr id="21" name="Rectangle 20">
            <a:extLst>
              <a:ext uri="{FF2B5EF4-FFF2-40B4-BE49-F238E27FC236}">
                <a16:creationId xmlns:a16="http://schemas.microsoft.com/office/drawing/2014/main" id="{C54298ED-6F96-E8BE-6F2A-6A5286DF5E47}"/>
              </a:ext>
            </a:extLst>
          </p:cNvPr>
          <p:cNvSpPr/>
          <p:nvPr/>
        </p:nvSpPr>
        <p:spPr>
          <a:xfrm>
            <a:off x="152758" y="4254687"/>
            <a:ext cx="2979176" cy="406002"/>
          </a:xfrm>
          <a:prstGeom prst="rect">
            <a:avLst/>
          </a:prstGeom>
          <a:solidFill>
            <a:srgbClr val="FFC000"/>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QSE Telemetry Tests</a:t>
            </a:r>
          </a:p>
        </p:txBody>
      </p:sp>
      <p:sp>
        <p:nvSpPr>
          <p:cNvPr id="22" name="Rectangle 21">
            <a:extLst>
              <a:ext uri="{FF2B5EF4-FFF2-40B4-BE49-F238E27FC236}">
                <a16:creationId xmlns:a16="http://schemas.microsoft.com/office/drawing/2014/main" id="{607283F4-E212-A1A9-262F-34411FE2EF9F}"/>
              </a:ext>
            </a:extLst>
          </p:cNvPr>
          <p:cNvSpPr/>
          <p:nvPr/>
        </p:nvSpPr>
        <p:spPr>
          <a:xfrm>
            <a:off x="6172200" y="1282588"/>
            <a:ext cx="2826434" cy="543730"/>
          </a:xfrm>
          <a:prstGeom prst="rect">
            <a:avLst/>
          </a:prstGeom>
          <a:solidFill>
            <a:schemeClr val="accent1">
              <a:lumMod val="40000"/>
              <a:lumOff val="60000"/>
            </a:schemeClr>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RTC QSE Submission Testing</a:t>
            </a:r>
          </a:p>
        </p:txBody>
      </p:sp>
      <p:sp>
        <p:nvSpPr>
          <p:cNvPr id="23" name="Rectangle 22">
            <a:extLst>
              <a:ext uri="{FF2B5EF4-FFF2-40B4-BE49-F238E27FC236}">
                <a16:creationId xmlns:a16="http://schemas.microsoft.com/office/drawing/2014/main" id="{07F34012-CD28-318A-7E53-C6DD49EAC532}"/>
              </a:ext>
            </a:extLst>
          </p:cNvPr>
          <p:cNvSpPr/>
          <p:nvPr/>
        </p:nvSpPr>
        <p:spPr>
          <a:xfrm>
            <a:off x="6172200" y="1902777"/>
            <a:ext cx="2834370" cy="678583"/>
          </a:xfrm>
          <a:prstGeom prst="rect">
            <a:avLst/>
          </a:prstGeom>
          <a:solidFill>
            <a:srgbClr val="FFC000"/>
          </a:solidFill>
          <a:ln/>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RTC QSE Telemetry Check-out</a:t>
            </a:r>
            <a:endParaRPr kumimoji="0" lang="en-US" sz="1200" b="0" i="0" u="none" strike="noStrike" kern="1200" cap="none" spc="0" normalizeH="0" baseline="0" noProof="0" dirty="0">
              <a:ln>
                <a:noFill/>
              </a:ln>
              <a:solidFill>
                <a:prstClr val="black"/>
              </a:solidFill>
              <a:effectLst/>
              <a:uLnTx/>
              <a:uFillTx/>
              <a:latin typeface="Arial" panose="020B0604020202020204"/>
              <a:ea typeface="+mn-ea"/>
              <a:cs typeface="+mn-cs"/>
            </a:endParaRPr>
          </a:p>
        </p:txBody>
      </p:sp>
      <p:sp>
        <p:nvSpPr>
          <p:cNvPr id="35" name="TextBox 15">
            <a:extLst>
              <a:ext uri="{FF2B5EF4-FFF2-40B4-BE49-F238E27FC236}">
                <a16:creationId xmlns:a16="http://schemas.microsoft.com/office/drawing/2014/main" id="{49811323-921D-3C31-0BF9-B5BAAEAF3297}"/>
              </a:ext>
            </a:extLst>
          </p:cNvPr>
          <p:cNvSpPr txBox="1">
            <a:spLocks noChangeArrowheads="1"/>
          </p:cNvSpPr>
          <p:nvPr/>
        </p:nvSpPr>
        <p:spPr bwMode="auto">
          <a:xfrm>
            <a:off x="7423133" y="6084477"/>
            <a:ext cx="1516120" cy="246221"/>
          </a:xfrm>
          <a:prstGeom prst="rect">
            <a:avLst/>
          </a:prstGeom>
          <a:solidFill>
            <a:schemeClr val="accent3">
              <a:lumMod val="20000"/>
              <a:lumOff val="80000"/>
            </a:schemeClr>
          </a:solidFill>
          <a:ln w="9525">
            <a:solidFill>
              <a:srgbClr val="000000"/>
            </a:solidFill>
            <a:miter lim="800000"/>
            <a:headEnd/>
            <a:tailEnd/>
          </a:ln>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RTC+B Stabilization</a:t>
            </a:r>
          </a:p>
        </p:txBody>
      </p:sp>
      <p:sp>
        <p:nvSpPr>
          <p:cNvPr id="11" name="TextBox 12">
            <a:extLst>
              <a:ext uri="{FF2B5EF4-FFF2-40B4-BE49-F238E27FC236}">
                <a16:creationId xmlns:a16="http://schemas.microsoft.com/office/drawing/2014/main" id="{8C68C5E7-6110-1043-A807-C185F79C9115}"/>
              </a:ext>
            </a:extLst>
          </p:cNvPr>
          <p:cNvSpPr txBox="1">
            <a:spLocks noChangeArrowheads="1"/>
          </p:cNvSpPr>
          <p:nvPr/>
        </p:nvSpPr>
        <p:spPr bwMode="auto">
          <a:xfrm>
            <a:off x="6019637" y="3172306"/>
            <a:ext cx="1435608" cy="498598"/>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RTC+B</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12/5</a:t>
            </a:r>
          </a:p>
        </p:txBody>
      </p:sp>
      <p:sp>
        <p:nvSpPr>
          <p:cNvPr id="16" name="TextBox 15">
            <a:extLst>
              <a:ext uri="{FF2B5EF4-FFF2-40B4-BE49-F238E27FC236}">
                <a16:creationId xmlns:a16="http://schemas.microsoft.com/office/drawing/2014/main" id="{B4C0643D-2073-8F79-87D0-82D2BBC2D9EA}"/>
              </a:ext>
            </a:extLst>
          </p:cNvPr>
          <p:cNvSpPr txBox="1"/>
          <p:nvPr/>
        </p:nvSpPr>
        <p:spPr>
          <a:xfrm>
            <a:off x="6034171" y="3846445"/>
            <a:ext cx="810217" cy="1840504"/>
          </a:xfrm>
          <a:prstGeom prst="rect">
            <a:avLst/>
          </a:prstGeom>
          <a:solidFill>
            <a:schemeClr val="bg1"/>
          </a:solidFill>
        </p:spPr>
        <p:txBody>
          <a:bodyPr wrap="square" rtlCol="0">
            <a:spAutoFit/>
          </a:body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NPRR963</a:t>
            </a:r>
            <a:r>
              <a:rPr kumimoji="0" lang="en-US" sz="700" b="0" i="0" u="none" strike="noStrike" kern="1200" cap="none" spc="0" normalizeH="0" baseline="0" noProof="0" dirty="0">
                <a:ln>
                  <a:noFill/>
                </a:ln>
                <a:solidFill>
                  <a:prstClr val="black"/>
                </a:solidFill>
                <a:effectLst/>
                <a:uLnTx/>
                <a:uFillTx/>
                <a:latin typeface="Courier New" pitchFamily="49" charset="0"/>
                <a:ea typeface="+mn-ea"/>
                <a:cs typeface="+mn-cs"/>
              </a:rPr>
              <a:t>(a)</a:t>
            </a:r>
            <a:endPar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sngStrike" kern="1200" cap="none" spc="0" normalizeH="0" baseline="0" noProof="0" dirty="0">
                <a:ln>
                  <a:noFill/>
                </a:ln>
                <a:solidFill>
                  <a:prstClr val="black"/>
                </a:solidFill>
                <a:effectLst/>
                <a:uLnTx/>
                <a:uFillTx/>
                <a:latin typeface="Courier New" pitchFamily="49" charset="0"/>
                <a:ea typeface="+mn-ea"/>
                <a:cs typeface="+mn-cs"/>
              </a:rPr>
              <a:t>NPRR965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NPRR1000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NPRR1014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NPRR1029</a:t>
            </a:r>
            <a:r>
              <a:rPr kumimoji="0" lang="en-US" sz="600" b="0" i="0" u="none" strike="noStrike" kern="1200" cap="none" spc="0" normalizeH="0" baseline="0" noProof="0" dirty="0">
                <a:ln>
                  <a:noFill/>
                </a:ln>
                <a:solidFill>
                  <a:prstClr val="black"/>
                </a:solidFill>
                <a:effectLst/>
                <a:uLnTx/>
                <a:uFillTx/>
                <a:latin typeface="Courier New" pitchFamily="49" charset="0"/>
                <a:ea typeface="+mn-ea"/>
                <a:cs typeface="+mn-cs"/>
              </a:rPr>
              <a:t>(a)</a:t>
            </a:r>
            <a:endPar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NPRR1054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NPRR1058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NPRR1172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NPRR1204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NPRR1216</a:t>
            </a:r>
            <a:r>
              <a:rPr kumimoji="0" lang="en-US" sz="600" b="0" i="0" u="none" strike="noStrike" kern="1200" cap="none" spc="0" normalizeH="0" baseline="0" noProof="0" dirty="0">
                <a:ln>
                  <a:noFill/>
                </a:ln>
                <a:solidFill>
                  <a:prstClr val="black"/>
                </a:solidFill>
                <a:effectLst/>
                <a:uLnTx/>
                <a:uFillTx/>
                <a:latin typeface="Courier New" pitchFamily="49" charset="0"/>
                <a:ea typeface="+mn-ea"/>
                <a:cs typeface="+mn-cs"/>
              </a:rPr>
              <a:t>(a)</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NPRR1236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NPRR1245</a:t>
            </a:r>
          </a:p>
        </p:txBody>
      </p:sp>
      <p:sp>
        <p:nvSpPr>
          <p:cNvPr id="25" name="TextBox 24">
            <a:extLst>
              <a:ext uri="{FF2B5EF4-FFF2-40B4-BE49-F238E27FC236}">
                <a16:creationId xmlns:a16="http://schemas.microsoft.com/office/drawing/2014/main" id="{60846DDB-5068-A1A0-9AC3-B8FE9DA5BA9A}"/>
              </a:ext>
            </a:extLst>
          </p:cNvPr>
          <p:cNvSpPr txBox="1"/>
          <p:nvPr/>
        </p:nvSpPr>
        <p:spPr>
          <a:xfrm>
            <a:off x="6773411" y="3838494"/>
            <a:ext cx="681892" cy="1692771"/>
          </a:xfrm>
          <a:prstGeom prst="rect">
            <a:avLst/>
          </a:prstGeom>
          <a:solidFill>
            <a:schemeClr val="bg1"/>
          </a:solidFill>
        </p:spPr>
        <p:txBody>
          <a:bodyPr wrap="square" rtlCol="0">
            <a:spAutoFit/>
          </a:body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NPRR1246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NPRR1268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NPRR1269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NPRR1270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NPRR1282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NOGRR211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NOGRR268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NOGRR277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OBDRR020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OBDRR052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kern="1200" cap="none" spc="0" normalizeH="0" baseline="0" noProof="0" dirty="0">
                <a:ln>
                  <a:noFill/>
                </a:ln>
                <a:solidFill>
                  <a:prstClr val="black"/>
                </a:solidFill>
                <a:effectLst/>
                <a:uLnTx/>
                <a:uFillTx/>
                <a:latin typeface="Courier New" pitchFamily="49" charset="0"/>
                <a:ea typeface="+mn-ea"/>
                <a:cs typeface="+mn-cs"/>
              </a:rPr>
              <a:t>PGRR118</a:t>
            </a:r>
            <a:endParaRPr kumimoji="0" lang="en-US" sz="1000" b="0" i="0" u="none" strike="noStrike" kern="1200" cap="none" spc="0" normalizeH="0" baseline="0" noProof="0" dirty="0">
              <a:ln>
                <a:noFill/>
              </a:ln>
              <a:solidFill>
                <a:prstClr val="black"/>
              </a:solidFill>
              <a:effectLst/>
              <a:uLnTx/>
              <a:uFillTx/>
              <a:latin typeface="Arial" panose="020B0604020202020204"/>
              <a:ea typeface="+mn-ea"/>
              <a:cs typeface="+mn-cs"/>
            </a:endParaRPr>
          </a:p>
        </p:txBody>
      </p:sp>
      <p:sp>
        <p:nvSpPr>
          <p:cNvPr id="26" name="TextBox 25">
            <a:extLst>
              <a:ext uri="{FF2B5EF4-FFF2-40B4-BE49-F238E27FC236}">
                <a16:creationId xmlns:a16="http://schemas.microsoft.com/office/drawing/2014/main" id="{AE526C8B-9728-07BC-115D-2FA367AF8530}"/>
              </a:ext>
            </a:extLst>
          </p:cNvPr>
          <p:cNvSpPr txBox="1"/>
          <p:nvPr/>
        </p:nvSpPr>
        <p:spPr>
          <a:xfrm>
            <a:off x="7099288" y="3303452"/>
            <a:ext cx="4169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sp>
        <p:nvSpPr>
          <p:cNvPr id="28" name="TextBox 21">
            <a:extLst>
              <a:ext uri="{FF2B5EF4-FFF2-40B4-BE49-F238E27FC236}">
                <a16:creationId xmlns:a16="http://schemas.microsoft.com/office/drawing/2014/main" id="{D71B230A-1570-ABB5-7E64-53318C74B64A}"/>
              </a:ext>
            </a:extLst>
          </p:cNvPr>
          <p:cNvSpPr txBox="1">
            <a:spLocks noChangeArrowheads="1"/>
          </p:cNvSpPr>
          <p:nvPr/>
        </p:nvSpPr>
        <p:spPr bwMode="auto">
          <a:xfrm>
            <a:off x="5454378" y="5630562"/>
            <a:ext cx="1918744" cy="954107"/>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NPRR963(a) – Portion of NPRR</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NPRR1029(a) – Market suspension 	of ESRs portion</a:t>
            </a:r>
          </a:p>
          <a:p>
            <a:pPr marL="0" marR="0" lvl="0" indent="0" algn="l" defTabSz="914400" rtl="0" eaLnBrk="1" fontAlgn="base" latinLnBrk="0" hangingPunct="1">
              <a:lnSpc>
                <a:spcPct val="100000"/>
              </a:lnSpc>
              <a:spcBef>
                <a:spcPct val="0"/>
              </a:spcBef>
              <a:spcAft>
                <a:spcPct val="0"/>
              </a:spcAft>
              <a:buClrTx/>
              <a:buSzTx/>
              <a:buFontTx/>
              <a:buNone/>
              <a:tabLst>
                <a:tab pos="804863" algn="l"/>
              </a:tabLst>
              <a:defRPr/>
            </a:pPr>
            <a:r>
              <a:rPr kumimoji="0" lang="en-US" sz="800" b="0" i="0" u="none" strike="noStrike" kern="0" cap="none" spc="0" normalizeH="0" baseline="0" noProof="0" dirty="0">
                <a:ln>
                  <a:noFill/>
                </a:ln>
                <a:solidFill>
                  <a:srgbClr val="FF0000"/>
                </a:solidFill>
                <a:effectLst/>
                <a:uLnTx/>
                <a:uFillTx/>
                <a:latin typeface="Arial" charset="0"/>
                <a:ea typeface="+mn-ea"/>
                <a:cs typeface="+mn-cs"/>
              </a:rPr>
              <a:t>NPRR1216(a) – Invoice workaround</a:t>
            </a:r>
          </a:p>
          <a:p>
            <a:pPr marL="0" marR="0" lvl="0" indent="0" algn="l" defTabSz="914400" rtl="0" eaLnBrk="1" fontAlgn="base" latinLnBrk="0" hangingPunct="1">
              <a:lnSpc>
                <a:spcPct val="100000"/>
              </a:lnSpc>
              <a:spcBef>
                <a:spcPct val="0"/>
              </a:spcBef>
              <a:spcAft>
                <a:spcPct val="0"/>
              </a:spcAft>
              <a:buClrTx/>
              <a:buSzTx/>
              <a:buFontTx/>
              <a:buNone/>
              <a:tabLst>
                <a:tab pos="804863" algn="l"/>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NPRR1234(a) – Section 3.10.7.2, 	paragraphs 14-19</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NPRR1253 – ICCP/Public API</a:t>
            </a:r>
          </a:p>
        </p:txBody>
      </p:sp>
      <p:sp>
        <p:nvSpPr>
          <p:cNvPr id="31" name="TextBox 30">
            <a:extLst>
              <a:ext uri="{FF2B5EF4-FFF2-40B4-BE49-F238E27FC236}">
                <a16:creationId xmlns:a16="http://schemas.microsoft.com/office/drawing/2014/main" id="{11335025-BCF2-72E5-B929-E9862EC89D4F}"/>
              </a:ext>
            </a:extLst>
          </p:cNvPr>
          <p:cNvSpPr txBox="1"/>
          <p:nvPr/>
        </p:nvSpPr>
        <p:spPr>
          <a:xfrm>
            <a:off x="1257653" y="1234728"/>
            <a:ext cx="370549" cy="135421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endParaRPr kumimoji="0" lang="en-US" sz="16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2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7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36" name="TextBox 12">
            <a:extLst>
              <a:ext uri="{FF2B5EF4-FFF2-40B4-BE49-F238E27FC236}">
                <a16:creationId xmlns:a16="http://schemas.microsoft.com/office/drawing/2014/main" id="{6AF2B741-07AA-BAC8-93F9-453058B57A04}"/>
              </a:ext>
            </a:extLst>
          </p:cNvPr>
          <p:cNvSpPr txBox="1">
            <a:spLocks noChangeArrowheads="1"/>
          </p:cNvSpPr>
          <p:nvPr/>
        </p:nvSpPr>
        <p:spPr bwMode="auto">
          <a:xfrm>
            <a:off x="160280" y="2050120"/>
            <a:ext cx="14297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1/1</a:t>
            </a:r>
          </a:p>
        </p:txBody>
      </p:sp>
      <p:sp>
        <p:nvSpPr>
          <p:cNvPr id="15" name="TextBox 12">
            <a:extLst>
              <a:ext uri="{FF2B5EF4-FFF2-40B4-BE49-F238E27FC236}">
                <a16:creationId xmlns:a16="http://schemas.microsoft.com/office/drawing/2014/main" id="{90ED5A1E-3866-5EE5-43F1-1FEAD803E6EF}"/>
              </a:ext>
            </a:extLst>
          </p:cNvPr>
          <p:cNvSpPr txBox="1">
            <a:spLocks noChangeArrowheads="1"/>
          </p:cNvSpPr>
          <p:nvPr/>
        </p:nvSpPr>
        <p:spPr bwMode="auto">
          <a:xfrm>
            <a:off x="1603158" y="1600200"/>
            <a:ext cx="1513337"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3/1</a:t>
            </a:r>
          </a:p>
        </p:txBody>
      </p:sp>
      <p:sp>
        <p:nvSpPr>
          <p:cNvPr id="27" name="TextBox 26">
            <a:extLst>
              <a:ext uri="{FF2B5EF4-FFF2-40B4-BE49-F238E27FC236}">
                <a16:creationId xmlns:a16="http://schemas.microsoft.com/office/drawing/2014/main" id="{810B0756-31BE-5966-47A4-55F3ED8C8FA6}"/>
              </a:ext>
            </a:extLst>
          </p:cNvPr>
          <p:cNvSpPr txBox="1"/>
          <p:nvPr/>
        </p:nvSpPr>
        <p:spPr>
          <a:xfrm>
            <a:off x="2795586" y="1905000"/>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34" name="TextBox 12">
            <a:extLst>
              <a:ext uri="{FF2B5EF4-FFF2-40B4-BE49-F238E27FC236}">
                <a16:creationId xmlns:a16="http://schemas.microsoft.com/office/drawing/2014/main" id="{20788E33-F5D2-FABD-28BF-A39CF5E84B6B}"/>
              </a:ext>
            </a:extLst>
          </p:cNvPr>
          <p:cNvSpPr txBox="1">
            <a:spLocks noChangeArrowheads="1"/>
          </p:cNvSpPr>
          <p:nvPr/>
        </p:nvSpPr>
        <p:spPr bwMode="auto">
          <a:xfrm>
            <a:off x="1599346" y="2269185"/>
            <a:ext cx="1513337"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3/7</a:t>
            </a:r>
          </a:p>
        </p:txBody>
      </p:sp>
      <p:sp>
        <p:nvSpPr>
          <p:cNvPr id="37" name="TextBox 36">
            <a:extLst>
              <a:ext uri="{FF2B5EF4-FFF2-40B4-BE49-F238E27FC236}">
                <a16:creationId xmlns:a16="http://schemas.microsoft.com/office/drawing/2014/main" id="{D0BD1726-D2EF-8F2B-7412-47CB25B44C33}"/>
              </a:ext>
            </a:extLst>
          </p:cNvPr>
          <p:cNvSpPr txBox="1"/>
          <p:nvPr/>
        </p:nvSpPr>
        <p:spPr>
          <a:xfrm>
            <a:off x="2793522" y="2617011"/>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38" name="TextBox 37">
            <a:extLst>
              <a:ext uri="{FF2B5EF4-FFF2-40B4-BE49-F238E27FC236}">
                <a16:creationId xmlns:a16="http://schemas.microsoft.com/office/drawing/2014/main" id="{BC544188-76D6-FAC4-4414-66882705D347}"/>
              </a:ext>
            </a:extLst>
          </p:cNvPr>
          <p:cNvSpPr txBox="1"/>
          <p:nvPr/>
        </p:nvSpPr>
        <p:spPr>
          <a:xfrm>
            <a:off x="4225663" y="1254527"/>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4" name="TextBox 3">
            <a:extLst>
              <a:ext uri="{FF2B5EF4-FFF2-40B4-BE49-F238E27FC236}">
                <a16:creationId xmlns:a16="http://schemas.microsoft.com/office/drawing/2014/main" id="{DF80C333-72D5-C9F8-1134-365429EF765B}"/>
              </a:ext>
            </a:extLst>
          </p:cNvPr>
          <p:cNvSpPr txBox="1"/>
          <p:nvPr/>
        </p:nvSpPr>
        <p:spPr>
          <a:xfrm>
            <a:off x="7129925" y="2849300"/>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40" name="Rectangle 39">
            <a:extLst>
              <a:ext uri="{FF2B5EF4-FFF2-40B4-BE49-F238E27FC236}">
                <a16:creationId xmlns:a16="http://schemas.microsoft.com/office/drawing/2014/main" id="{57C15D56-3C72-EC19-1AE0-6DBCE4A6F5E3}"/>
              </a:ext>
            </a:extLst>
          </p:cNvPr>
          <p:cNvSpPr/>
          <p:nvPr/>
        </p:nvSpPr>
        <p:spPr>
          <a:xfrm>
            <a:off x="7471063" y="3678850"/>
            <a:ext cx="1517904" cy="839539"/>
          </a:xfrm>
          <a:prstGeom prst="rect">
            <a:avLst/>
          </a:prstGeom>
          <a:solidFill>
            <a:schemeClr val="accent3">
              <a:lumMod val="20000"/>
              <a:lumOff val="80000"/>
            </a:schemeClr>
          </a:solidFill>
          <a:ln w="12700"/>
        </p:spPr>
        <p:style>
          <a:lnRef idx="2">
            <a:schemeClr val="dk1"/>
          </a:lnRef>
          <a:fillRef idx="1">
            <a:schemeClr val="lt1"/>
          </a:fillRef>
          <a:effectRef idx="0">
            <a:schemeClr val="dk1"/>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panose="020B0604020202020204"/>
                <a:ea typeface="+mn-ea"/>
                <a:cs typeface="+mn-cs"/>
              </a:rPr>
              <a:t>RTC+B Stabilization begins</a:t>
            </a:r>
          </a:p>
        </p:txBody>
      </p:sp>
      <p:sp>
        <p:nvSpPr>
          <p:cNvPr id="41" name="TextBox 40">
            <a:extLst>
              <a:ext uri="{FF2B5EF4-FFF2-40B4-BE49-F238E27FC236}">
                <a16:creationId xmlns:a16="http://schemas.microsoft.com/office/drawing/2014/main" id="{2B7C9706-1E33-0705-A818-E7C347BF3F9A}"/>
              </a:ext>
            </a:extLst>
          </p:cNvPr>
          <p:cNvSpPr txBox="1"/>
          <p:nvPr/>
        </p:nvSpPr>
        <p:spPr>
          <a:xfrm>
            <a:off x="8663533" y="4662618"/>
            <a:ext cx="370549" cy="707886"/>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Courier New" panose="02070309020205020404" pitchFamily="49" charset="0"/>
                <a:ea typeface="+mn-ea"/>
                <a:cs typeface="Courier New" panose="02070309020205020404" pitchFamily="49" charset="0"/>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200" b="1" i="1" u="none" strike="noStrike" kern="0" cap="none" spc="0" normalizeH="0" baseline="0" noProof="0" dirty="0">
              <a:ln>
                <a:noFill/>
              </a:ln>
              <a:solidFill>
                <a:srgbClr val="000000"/>
              </a:solidFill>
              <a:effectLst/>
              <a:uLnTx/>
              <a:uFillTx/>
              <a:latin typeface="Courier New" panose="02070309020205020404" pitchFamily="49" charset="0"/>
              <a:ea typeface="+mn-ea"/>
              <a:cs typeface="Courier New" panose="02070309020205020404" pitchFamily="49" charset="0"/>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0" cap="none" spc="0" normalizeH="0" baseline="0" noProof="0" dirty="0">
                <a:ln>
                  <a:noFill/>
                </a:ln>
                <a:solidFill>
                  <a:srgbClr val="000000"/>
                </a:solidFill>
                <a:effectLst/>
                <a:uLnTx/>
                <a:uFillTx/>
                <a:latin typeface="Courier New" panose="02070309020205020404" pitchFamily="49" charset="0"/>
                <a:ea typeface="+mn-ea"/>
                <a:cs typeface="Courier New" panose="02070309020205020404" pitchFamily="49" charset="0"/>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200" b="1" i="0" u="none" strike="noStrike" kern="0" cap="none" spc="0" normalizeH="0" baseline="0" noProof="0" dirty="0">
              <a:ln>
                <a:noFill/>
              </a:ln>
              <a:solidFill>
                <a:srgbClr val="000000"/>
              </a:solidFill>
              <a:effectLst/>
              <a:uLnTx/>
              <a:uFillTx/>
              <a:latin typeface="Courier New" panose="02070309020205020404" pitchFamily="49" charset="0"/>
              <a:ea typeface="+mn-ea"/>
              <a:cs typeface="Courier New" panose="02070309020205020404" pitchFamily="49" charset="0"/>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0" cap="none" spc="0" normalizeH="0" baseline="0" noProof="0" dirty="0">
                <a:ln>
                  <a:noFill/>
                </a:ln>
                <a:solidFill>
                  <a:srgbClr val="000000"/>
                </a:solidFill>
                <a:effectLst/>
                <a:uLnTx/>
                <a:uFillTx/>
                <a:latin typeface="Courier New" panose="02070309020205020404" pitchFamily="49" charset="0"/>
                <a:ea typeface="+mn-ea"/>
                <a:cs typeface="Courier New" panose="02070309020205020404" pitchFamily="49" charset="0"/>
              </a:rPr>
              <a:t>E</a:t>
            </a:r>
          </a:p>
        </p:txBody>
      </p:sp>
      <p:sp>
        <p:nvSpPr>
          <p:cNvPr id="42" name="TextBox 41">
            <a:extLst>
              <a:ext uri="{FF2B5EF4-FFF2-40B4-BE49-F238E27FC236}">
                <a16:creationId xmlns:a16="http://schemas.microsoft.com/office/drawing/2014/main" id="{01FD9BCA-2CA5-130A-9365-C4BD7867B4BC}"/>
              </a:ext>
            </a:extLst>
          </p:cNvPr>
          <p:cNvSpPr txBox="1"/>
          <p:nvPr/>
        </p:nvSpPr>
        <p:spPr>
          <a:xfrm>
            <a:off x="5686506" y="5103174"/>
            <a:ext cx="370549" cy="276999"/>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Courier New" panose="02070309020205020404" pitchFamily="49" charset="0"/>
                <a:ea typeface="+mn-ea"/>
                <a:cs typeface="Courier New" panose="02070309020205020404" pitchFamily="49" charset="0"/>
              </a:rPr>
              <a:t>E</a:t>
            </a:r>
            <a:endParaRPr kumimoji="0" lang="en-US" sz="1200" b="1" i="1" u="none" strike="noStrike" kern="0" cap="none" spc="0" normalizeH="0" baseline="0" noProof="0" dirty="0">
              <a:ln>
                <a:noFill/>
              </a:ln>
              <a:solidFill>
                <a:srgbClr val="000000"/>
              </a:solidFill>
              <a:effectLst/>
              <a:uLnTx/>
              <a:uFillTx/>
              <a:latin typeface="Courier New" panose="02070309020205020404" pitchFamily="49" charset="0"/>
              <a:ea typeface="+mn-ea"/>
              <a:cs typeface="Courier New" panose="02070309020205020404" pitchFamily="49" charset="0"/>
            </a:endParaRPr>
          </a:p>
        </p:txBody>
      </p:sp>
      <p:sp>
        <p:nvSpPr>
          <p:cNvPr id="43" name="TextBox 12">
            <a:extLst>
              <a:ext uri="{FF2B5EF4-FFF2-40B4-BE49-F238E27FC236}">
                <a16:creationId xmlns:a16="http://schemas.microsoft.com/office/drawing/2014/main" id="{6F02DB8B-12D8-B4C7-E919-2A9F8E34625D}"/>
              </a:ext>
            </a:extLst>
          </p:cNvPr>
          <p:cNvSpPr txBox="1">
            <a:spLocks noChangeArrowheads="1"/>
          </p:cNvSpPr>
          <p:nvPr/>
        </p:nvSpPr>
        <p:spPr bwMode="auto">
          <a:xfrm>
            <a:off x="160280" y="4798177"/>
            <a:ext cx="14297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7/21</a:t>
            </a:r>
          </a:p>
        </p:txBody>
      </p:sp>
      <p:sp>
        <p:nvSpPr>
          <p:cNvPr id="44" name="TextBox 43">
            <a:extLst>
              <a:ext uri="{FF2B5EF4-FFF2-40B4-BE49-F238E27FC236}">
                <a16:creationId xmlns:a16="http://schemas.microsoft.com/office/drawing/2014/main" id="{B6BD3FD1-C915-2830-ED0F-43A46A33DD34}"/>
              </a:ext>
            </a:extLst>
          </p:cNvPr>
          <p:cNvSpPr txBox="1"/>
          <p:nvPr/>
        </p:nvSpPr>
        <p:spPr>
          <a:xfrm>
            <a:off x="1288890" y="5114292"/>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Tree>
    <p:extLst>
      <p:ext uri="{BB962C8B-B14F-4D97-AF65-F5344CB8AC3E}">
        <p14:creationId xmlns:p14="http://schemas.microsoft.com/office/powerpoint/2010/main" val="424938603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296555" y="696159"/>
            <a:ext cx="8531226" cy="5595138"/>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marR="0" lvl="0" indent="0" algn="l" defTabSz="457200" rtl="0" eaLnBrk="1" fontAlgn="base" latinLnBrk="0" hangingPunct="1">
              <a:lnSpc>
                <a:spcPct val="100000"/>
              </a:lnSpc>
              <a:spcBef>
                <a:spcPts val="0"/>
              </a:spcBef>
              <a:spcAft>
                <a:spcPts val="600"/>
              </a:spcAft>
              <a:buClrTx/>
              <a:buSzTx/>
              <a:buFontTx/>
              <a:buNone/>
              <a:tabLst/>
              <a:defRPr/>
            </a:pPr>
            <a:r>
              <a:rPr kumimoji="0" lang="en-US" sz="2000" b="1" i="0" u="none" strike="noStrike" kern="1200" cap="none" spc="0" normalizeH="0" baseline="0" noProof="0" dirty="0">
                <a:ln>
                  <a:noFill/>
                </a:ln>
                <a:solidFill>
                  <a:prstClr val="black"/>
                </a:solidFill>
                <a:effectLst/>
                <a:uLnTx/>
                <a:uFillTx/>
                <a:latin typeface="Arial"/>
                <a:ea typeface="+mn-ea"/>
                <a:cs typeface="+mn-cs"/>
              </a:rPr>
              <a:t>Revision Requests Recommended for Approval by PRS – Unopposed and No Impact (Vote):</a:t>
            </a:r>
          </a:p>
          <a:p>
            <a:pPr marL="342900" marR="0" lvl="0" indent="-342900" algn="l" defTabSz="457200" rtl="0" eaLnBrk="0" fontAlgn="base" latinLnBrk="0" hangingPunct="0">
              <a:lnSpc>
                <a:spcPct val="100000"/>
              </a:lnSpc>
              <a:spcBef>
                <a:spcPts val="600"/>
              </a:spcBef>
              <a:spcAft>
                <a:spcPts val="600"/>
              </a:spcAft>
              <a:buClrTx/>
              <a:buSzTx/>
              <a:buFontTx/>
              <a:buChar char="•"/>
              <a:tabLst/>
              <a:defRPr/>
            </a:pPr>
            <a:r>
              <a:rPr kumimoji="0" lang="en-US" sz="2000" b="0" i="0" u="none" strike="noStrike" kern="1200" cap="none" spc="0" normalizeH="0" baseline="0" noProof="0" dirty="0">
                <a:ln>
                  <a:noFill/>
                </a:ln>
                <a:solidFill>
                  <a:prstClr val="black"/>
                </a:solidFill>
                <a:effectLst/>
                <a:uLnTx/>
                <a:uFillTx/>
                <a:latin typeface="Arial"/>
                <a:ea typeface="+mn-ea"/>
                <a:cs typeface="+mn-cs"/>
              </a:rPr>
              <a:t>NPRR1263, Clarify Testing Requirements for CCVTs</a:t>
            </a:r>
          </a:p>
          <a:p>
            <a:pPr marL="342900" marR="0" lvl="0" indent="-342900" algn="l" defTabSz="457200" rtl="0" eaLnBrk="0" fontAlgn="base" latinLnBrk="0" hangingPunct="0">
              <a:lnSpc>
                <a:spcPct val="100000"/>
              </a:lnSpc>
              <a:spcBef>
                <a:spcPts val="600"/>
              </a:spcBef>
              <a:spcAft>
                <a:spcPts val="600"/>
              </a:spcAft>
              <a:buClrTx/>
              <a:buSzTx/>
              <a:buFontTx/>
              <a:buChar char="•"/>
              <a:tabLst/>
              <a:defRPr/>
            </a:pPr>
            <a:r>
              <a:rPr kumimoji="0" lang="en-US" sz="2000" b="0" i="0" u="none" strike="noStrike" kern="1200" cap="none" spc="0" normalizeH="0" baseline="0" noProof="0" dirty="0">
                <a:ln>
                  <a:noFill/>
                </a:ln>
                <a:solidFill>
                  <a:prstClr val="black"/>
                </a:solidFill>
                <a:effectLst/>
                <a:uLnTx/>
                <a:uFillTx/>
                <a:latin typeface="Arial"/>
                <a:ea typeface="+mn-ea"/>
                <a:cs typeface="+mn-cs"/>
              </a:rPr>
              <a:t>NPRR1280, Establish Process for Permanent Bypass of Series Capacitor</a:t>
            </a:r>
          </a:p>
          <a:p>
            <a:pPr marL="342900" marR="0" lvl="0" indent="-342900" algn="l" defTabSz="457200" rtl="0" eaLnBrk="0" fontAlgn="base" latinLnBrk="0" hangingPunct="0">
              <a:lnSpc>
                <a:spcPct val="100000"/>
              </a:lnSpc>
              <a:spcBef>
                <a:spcPts val="600"/>
              </a:spcBef>
              <a:spcAft>
                <a:spcPts val="600"/>
              </a:spcAft>
              <a:buClrTx/>
              <a:buSzTx/>
              <a:buFontTx/>
              <a:buChar char="•"/>
              <a:tabLst/>
              <a:defRPr/>
            </a:pPr>
            <a:r>
              <a:rPr kumimoji="0" lang="en-US" sz="2000" b="0" i="0" u="none" strike="noStrike" kern="1200" cap="none" spc="0" normalizeH="0" baseline="0" noProof="0" dirty="0">
                <a:ln>
                  <a:noFill/>
                </a:ln>
                <a:solidFill>
                  <a:prstClr val="black"/>
                </a:solidFill>
                <a:effectLst/>
                <a:uLnTx/>
                <a:uFillTx/>
                <a:latin typeface="Arial"/>
                <a:ea typeface="+mn-ea"/>
                <a:cs typeface="+mn-cs"/>
              </a:rPr>
              <a:t>NPRR1293, Clarifications to the Modeling Timelines</a:t>
            </a:r>
          </a:p>
          <a:p>
            <a:pPr marL="342900" marR="0" lvl="0" indent="-342900" algn="l" defTabSz="457200" rtl="0" eaLnBrk="0" fontAlgn="base" latinLnBrk="0" hangingPunct="0">
              <a:lnSpc>
                <a:spcPct val="100000"/>
              </a:lnSpc>
              <a:spcBef>
                <a:spcPts val="600"/>
              </a:spcBef>
              <a:spcAft>
                <a:spcPts val="600"/>
              </a:spcAft>
              <a:buClrTx/>
              <a:buSzTx/>
              <a:buFontTx/>
              <a:buChar char="•"/>
              <a:tabLst/>
              <a:defRPr/>
            </a:pPr>
            <a:r>
              <a:rPr kumimoji="0" lang="en-US" sz="2000" b="0" i="0" u="none" strike="noStrike" kern="1200" cap="none" spc="0" normalizeH="0" baseline="0" noProof="0" dirty="0">
                <a:ln>
                  <a:noFill/>
                </a:ln>
                <a:solidFill>
                  <a:prstClr val="black"/>
                </a:solidFill>
                <a:effectLst/>
                <a:uLnTx/>
                <a:uFillTx/>
                <a:latin typeface="Arial"/>
                <a:ea typeface="+mn-ea"/>
                <a:cs typeface="+mn-cs"/>
              </a:rPr>
              <a:t>SCR832, Discontinue Report that makes COPs available to TSPs</a:t>
            </a:r>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25073819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Grp="1" noRot="1" noMove="1" noResize="1" noEditPoints="1" noAdjustHandles="1" noChangeArrowheads="1" noChangeShapeType="1"/>
          </p:cNvSpPr>
          <p:nvPr/>
        </p:nvSpPr>
        <p:spPr bwMode="auto">
          <a:xfrm>
            <a:off x="296555" y="690713"/>
            <a:ext cx="8531226" cy="5595138"/>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spcBef>
                <a:spcPts val="1800"/>
              </a:spcBef>
              <a:spcAft>
                <a:spcPts val="600"/>
              </a:spcAft>
              <a:buNone/>
            </a:pPr>
            <a:r>
              <a:rPr lang="en-US" dirty="0"/>
              <a:t>Revision Requests Recommended for Approval by PRS – Unopposed with Impacts (Vote):</a:t>
            </a:r>
          </a:p>
          <a:p>
            <a:pPr>
              <a:spcBef>
                <a:spcPts val="600"/>
              </a:spcBef>
              <a:spcAft>
                <a:spcPts val="600"/>
              </a:spcAft>
            </a:pPr>
            <a:r>
              <a:rPr lang="en-US" b="0" dirty="0"/>
              <a:t>NPRR1285, Improve Self-Commitment within RUC </a:t>
            </a:r>
            <a:r>
              <a:rPr lang="en-US" b="0" dirty="0" err="1"/>
              <a:t>Opt</a:t>
            </a:r>
            <a:r>
              <a:rPr lang="en-US" b="0" dirty="0"/>
              <a:t> Out Window</a:t>
            </a:r>
          </a:p>
          <a:p>
            <a:pPr lvl="1">
              <a:spcBef>
                <a:spcPts val="600"/>
              </a:spcBef>
              <a:spcAft>
                <a:spcPts val="600"/>
              </a:spcAft>
            </a:pPr>
            <a:r>
              <a:rPr lang="en-US" dirty="0"/>
              <a:t>IA: Less than $10K O&amp;M			Priority N/A; Rank N/A</a:t>
            </a:r>
          </a:p>
          <a:p>
            <a:pPr>
              <a:spcBef>
                <a:spcPts val="1800"/>
              </a:spcBef>
              <a:spcAft>
                <a:spcPts val="600"/>
              </a:spcAft>
            </a:pPr>
            <a:r>
              <a:rPr lang="en-US" b="0" dirty="0"/>
              <a:t>NPRR1294, Move OBD to Section 22 – Demand Response Data Definitions and Technical Specifications</a:t>
            </a:r>
          </a:p>
          <a:p>
            <a:pPr lvl="1">
              <a:spcBef>
                <a:spcPts val="600"/>
              </a:spcBef>
              <a:spcAft>
                <a:spcPts val="600"/>
              </a:spcAft>
            </a:pPr>
            <a:r>
              <a:rPr lang="en-US" dirty="0"/>
              <a:t>IA: Less than $5K O&amp;M			Priority N/A; Rank N/A</a:t>
            </a:r>
          </a:p>
          <a:p>
            <a:pPr>
              <a:spcBef>
                <a:spcPts val="1800"/>
              </a:spcBef>
              <a:spcAft>
                <a:spcPts val="600"/>
              </a:spcAft>
            </a:pPr>
            <a:r>
              <a:rPr lang="en-US" b="0" dirty="0"/>
              <a:t>NPRR1299, Clarifications to Emergency Response Service (ERS)</a:t>
            </a:r>
          </a:p>
          <a:p>
            <a:pPr lvl="1">
              <a:spcBef>
                <a:spcPts val="600"/>
              </a:spcBef>
              <a:spcAft>
                <a:spcPts val="600"/>
              </a:spcAft>
            </a:pPr>
            <a:r>
              <a:rPr lang="en-US" dirty="0"/>
              <a:t>IA: Less than $5K O&amp;M			Priority N/A; Rank N/A</a:t>
            </a:r>
          </a:p>
          <a:p>
            <a:pPr>
              <a:spcBef>
                <a:spcPts val="1800"/>
              </a:spcBef>
              <a:spcAft>
                <a:spcPts val="600"/>
              </a:spcAft>
            </a:pPr>
            <a:r>
              <a:rPr lang="en-US" b="0" dirty="0"/>
              <a:t>SCR831, Short Circuit Model Integration</a:t>
            </a:r>
          </a:p>
          <a:p>
            <a:pPr lvl="1">
              <a:spcBef>
                <a:spcPts val="600"/>
              </a:spcBef>
              <a:spcAft>
                <a:spcPts val="600"/>
              </a:spcAft>
            </a:pPr>
            <a:r>
              <a:rPr lang="en-US" dirty="0"/>
              <a:t>IA: Between $100K and $200K	Priority 2026; Rank 4810</a:t>
            </a:r>
            <a:endParaRPr lang="en-US" sz="1800" dirty="0"/>
          </a:p>
          <a:p>
            <a:pPr>
              <a:spcBef>
                <a:spcPts val="600"/>
              </a:spcBef>
              <a:spcAft>
                <a:spcPts val="600"/>
              </a:spcAft>
            </a:pPr>
            <a:endParaRPr lang="en-US"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405811192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a:t>Appendix</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tabLst>
                <a:tab pos="228600" algn="l"/>
              </a:tabLst>
            </a:pPr>
            <a:r>
              <a:rPr lang="en-US" sz="1800" b="1" i="1" dirty="0">
                <a:effectLst/>
                <a:latin typeface="Arial" panose="020B0604020202020204" pitchFamily="34" charset="0"/>
                <a:ea typeface="Times New Roman" panose="02020603050405020304" pitchFamily="18" charset="0"/>
              </a:rPr>
              <a:t>NPRR1263, Clarify Testing Requirements for CCVTs</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p:cNvSpPr>
            <a:spLocks noChangeArrowheads="1"/>
          </p:cNvSpPr>
          <p:nvPr/>
        </p:nvSpPr>
        <p:spPr bwMode="auto">
          <a:xfrm>
            <a:off x="304800" y="678426"/>
            <a:ext cx="8498008" cy="28623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Sponsor:  </a:t>
            </a:r>
            <a:r>
              <a:rPr lang="en-US" dirty="0"/>
              <a:t>Wind Energy Transmission Texas (WETT)</a:t>
            </a:r>
          </a:p>
          <a:p>
            <a:r>
              <a:rPr lang="en-US" b="1" dirty="0"/>
              <a:t>Proposed Effective Date:  </a:t>
            </a:r>
            <a:r>
              <a:rPr lang="en-US" dirty="0"/>
              <a:t>The first of the month following Public Utility Commission of Texas (PUCT) approval</a:t>
            </a:r>
          </a:p>
          <a:p>
            <a:r>
              <a:rPr lang="en-US" b="1" dirty="0"/>
              <a:t>Estimated Impacts:</a:t>
            </a:r>
            <a:r>
              <a:rPr lang="en-US" dirty="0"/>
              <a:t>  No impact</a:t>
            </a:r>
          </a:p>
          <a:p>
            <a:r>
              <a:rPr lang="en-US" b="1" dirty="0"/>
              <a:t>Revision Description:  </a:t>
            </a:r>
            <a:r>
              <a:rPr lang="en-US" dirty="0"/>
              <a:t>This NPRR clarifies the accuracy testing requirements for Coupling Capacitor Voltage Transformers (CCVTs).</a:t>
            </a:r>
          </a:p>
          <a:p>
            <a:r>
              <a:rPr lang="en-US" b="1" dirty="0"/>
              <a:t>PRS Decision:</a:t>
            </a:r>
            <a:r>
              <a:rPr lang="en-US" dirty="0"/>
              <a:t>  On 9/17/25, PRS voted unanimously to recommend approval of NPRR1263 as amended by the 9/9/25 MWG comments.  On 10/8/25, PRS voted unanimously to endorse and forward to TAC the 9/17/25 PRS Report and 9/25/25 Impact Analysis for NPRR1263.</a:t>
            </a:r>
          </a:p>
        </p:txBody>
      </p:sp>
    </p:spTree>
    <p:extLst>
      <p:ext uri="{BB962C8B-B14F-4D97-AF65-F5344CB8AC3E}">
        <p14:creationId xmlns:p14="http://schemas.microsoft.com/office/powerpoint/2010/main" val="2334855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B15D5FF-E686-6A64-98D8-449A38C7F9DE}"/>
            </a:ext>
          </a:extLst>
        </p:cNvPr>
        <p:cNvGrpSpPr/>
        <p:nvPr/>
      </p:nvGrpSpPr>
      <p:grpSpPr>
        <a:xfrm>
          <a:off x="0" y="0"/>
          <a:ext cx="0" cy="0"/>
          <a:chOff x="0" y="0"/>
          <a:chExt cx="0" cy="0"/>
        </a:xfrm>
      </p:grpSpPr>
      <p:sp>
        <p:nvSpPr>
          <p:cNvPr id="14338" name="Title 1">
            <a:extLst>
              <a:ext uri="{FF2B5EF4-FFF2-40B4-BE49-F238E27FC236}">
                <a16:creationId xmlns:a16="http://schemas.microsoft.com/office/drawing/2014/main" id="{343AC254-9B48-1DB1-37AB-7989B76B2944}"/>
              </a:ext>
            </a:extLst>
          </p:cNvPr>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tabLst>
                <a:tab pos="228600" algn="l"/>
              </a:tabLst>
            </a:pPr>
            <a:r>
              <a:rPr lang="en-US" sz="1800" b="1" i="1" dirty="0">
                <a:effectLst/>
                <a:latin typeface="Arial" panose="020B0604020202020204" pitchFamily="34" charset="0"/>
                <a:ea typeface="Times New Roman" panose="02020603050405020304" pitchFamily="18" charset="0"/>
              </a:rPr>
              <a:t>NPRR1280, Establish Process for Permanent Bypass of Series Capacitor</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a:extLst>
              <a:ext uri="{FF2B5EF4-FFF2-40B4-BE49-F238E27FC236}">
                <a16:creationId xmlns:a16="http://schemas.microsoft.com/office/drawing/2014/main" id="{AA3C6BD2-A898-9AB6-ED21-A6923193F6BE}"/>
              </a:ext>
            </a:extLst>
          </p:cNvPr>
          <p:cNvSpPr>
            <a:spLocks noChangeArrowheads="1"/>
          </p:cNvSpPr>
          <p:nvPr/>
        </p:nvSpPr>
        <p:spPr bwMode="auto">
          <a:xfrm>
            <a:off x="300940" y="678426"/>
            <a:ext cx="8443992" cy="31393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Sponsor:  </a:t>
            </a:r>
            <a:r>
              <a:rPr lang="en-US" dirty="0"/>
              <a:t>ERCOT</a:t>
            </a:r>
          </a:p>
          <a:p>
            <a:r>
              <a:rPr lang="en-US" b="1" dirty="0"/>
              <a:t>Proposed Effective Date:  </a:t>
            </a:r>
            <a:r>
              <a:rPr lang="en-US" dirty="0"/>
              <a:t>The first of the month following PUCT approval</a:t>
            </a:r>
          </a:p>
          <a:p>
            <a:r>
              <a:rPr lang="en-US" b="1" dirty="0"/>
              <a:t>Estimated Impacts:</a:t>
            </a:r>
            <a:r>
              <a:rPr lang="en-US" dirty="0"/>
              <a:t>  No impact</a:t>
            </a:r>
          </a:p>
          <a:p>
            <a:r>
              <a:rPr lang="en-US" b="1" dirty="0"/>
              <a:t>Revision Description:  </a:t>
            </a:r>
            <a:r>
              <a:rPr lang="en-US" dirty="0"/>
              <a:t>This NPRR establishes a Regional Planning Group (RPG) review process for proposals to permanently bypass an existing series capacitor or un-bypass a series capacitor previously designated as permanently bypassed.</a:t>
            </a:r>
          </a:p>
          <a:p>
            <a:r>
              <a:rPr lang="en-US" b="1" dirty="0"/>
              <a:t>PRS Decision:</a:t>
            </a:r>
            <a:r>
              <a:rPr lang="en-US" dirty="0"/>
              <a:t>  On 9/17/25, PRS voted unanimously to recommend approval of NPRR1280 as amended by the 8/19/25 ERCOT comments.  On 10/8/25, PRS voted unanimously to endorse and forward to TAC the 9/17/25 PRS Report and 4/16/25 Impact Analysis for NPRR1280.</a:t>
            </a:r>
          </a:p>
        </p:txBody>
      </p:sp>
    </p:spTree>
    <p:extLst>
      <p:ext uri="{BB962C8B-B14F-4D97-AF65-F5344CB8AC3E}">
        <p14:creationId xmlns:p14="http://schemas.microsoft.com/office/powerpoint/2010/main" val="224823589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8E24B37-95DB-D945-5BD5-EF7DE7EC6FCC}"/>
            </a:ext>
          </a:extLst>
        </p:cNvPr>
        <p:cNvGrpSpPr/>
        <p:nvPr/>
      </p:nvGrpSpPr>
      <p:grpSpPr>
        <a:xfrm>
          <a:off x="0" y="0"/>
          <a:ext cx="0" cy="0"/>
          <a:chOff x="0" y="0"/>
          <a:chExt cx="0" cy="0"/>
        </a:xfrm>
      </p:grpSpPr>
      <p:sp>
        <p:nvSpPr>
          <p:cNvPr id="14338" name="Title 1">
            <a:extLst>
              <a:ext uri="{FF2B5EF4-FFF2-40B4-BE49-F238E27FC236}">
                <a16:creationId xmlns:a16="http://schemas.microsoft.com/office/drawing/2014/main" id="{03B44143-F802-81E6-39EF-7F6A6B85A004}"/>
              </a:ext>
            </a:extLst>
          </p:cNvPr>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tabLst>
                <a:tab pos="228600" algn="l"/>
              </a:tabLst>
            </a:pPr>
            <a:r>
              <a:rPr lang="en-US" sz="1800" b="1" i="1" dirty="0">
                <a:effectLst/>
                <a:latin typeface="Arial" panose="020B0604020202020204" pitchFamily="34" charset="0"/>
                <a:ea typeface="Times New Roman" panose="02020603050405020304" pitchFamily="18" charset="0"/>
              </a:rPr>
              <a:t>NPRR1285, Improve Self-Commitment within RUC </a:t>
            </a:r>
            <a:r>
              <a:rPr lang="en-US" sz="1800" b="1" i="1" dirty="0" err="1">
                <a:effectLst/>
                <a:latin typeface="Arial" panose="020B0604020202020204" pitchFamily="34" charset="0"/>
                <a:ea typeface="Times New Roman" panose="02020603050405020304" pitchFamily="18" charset="0"/>
              </a:rPr>
              <a:t>Opt</a:t>
            </a:r>
            <a:r>
              <a:rPr lang="en-US" sz="1800" b="1" i="1" dirty="0">
                <a:effectLst/>
                <a:latin typeface="Arial" panose="020B0604020202020204" pitchFamily="34" charset="0"/>
                <a:ea typeface="Times New Roman" panose="02020603050405020304" pitchFamily="18" charset="0"/>
              </a:rPr>
              <a:t> Out Window</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a:extLst>
              <a:ext uri="{FF2B5EF4-FFF2-40B4-BE49-F238E27FC236}">
                <a16:creationId xmlns:a16="http://schemas.microsoft.com/office/drawing/2014/main" id="{4353A5F0-888C-7FD9-7331-971EEB4B50D0}"/>
              </a:ext>
            </a:extLst>
          </p:cNvPr>
          <p:cNvSpPr>
            <a:spLocks noChangeArrowheads="1"/>
          </p:cNvSpPr>
          <p:nvPr/>
        </p:nvSpPr>
        <p:spPr bwMode="auto">
          <a:xfrm>
            <a:off x="70288" y="678426"/>
            <a:ext cx="8732520"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buNone/>
            </a:pPr>
            <a:r>
              <a:rPr lang="en-US" sz="1800" b="1" dirty="0">
                <a:effectLst/>
                <a:latin typeface="Arial" panose="020B0604020202020204" pitchFamily="34" charset="0"/>
                <a:ea typeface="Times New Roman" panose="02020603050405020304" pitchFamily="18" charset="0"/>
              </a:rPr>
              <a:t>Sponsor:  </a:t>
            </a:r>
            <a:r>
              <a:rPr lang="en-US" sz="1800" dirty="0">
                <a:effectLst/>
                <a:latin typeface="Arial" panose="020B0604020202020204" pitchFamily="34" charset="0"/>
                <a:ea typeface="Times New Roman" panose="02020603050405020304" pitchFamily="18" charset="0"/>
              </a:rPr>
              <a:t>Texas Competitive Power Advocates (TCPA)</a:t>
            </a:r>
          </a:p>
          <a:p>
            <a:pPr marL="228600" marR="0">
              <a:buNone/>
            </a:pPr>
            <a:r>
              <a:rPr lang="en-US" sz="1800" b="1" dirty="0">
                <a:effectLst/>
                <a:latin typeface="Arial" panose="020B0604020202020204" pitchFamily="34" charset="0"/>
                <a:ea typeface="Times New Roman" panose="02020603050405020304" pitchFamily="18" charset="0"/>
              </a:rPr>
              <a:t>Proposed Effective Date:  </a:t>
            </a:r>
            <a:r>
              <a:rPr lang="en-US" sz="1800" dirty="0">
                <a:effectLst/>
                <a:latin typeface="Arial" panose="020B0604020202020204" pitchFamily="34" charset="0"/>
                <a:ea typeface="Times New Roman" panose="02020603050405020304" pitchFamily="18" charset="0"/>
              </a:rPr>
              <a:t>Upon system implementation</a:t>
            </a:r>
          </a:p>
          <a:p>
            <a:pPr marL="228600" marR="0">
              <a:buNone/>
            </a:pPr>
            <a:r>
              <a:rPr lang="en-US" sz="1800" b="1" dirty="0">
                <a:effectLst/>
                <a:latin typeface="Arial" panose="020B0604020202020204" pitchFamily="34" charset="0"/>
                <a:ea typeface="Times New Roman" panose="02020603050405020304" pitchFamily="18" charset="0"/>
              </a:rPr>
              <a:t>Estimated Impacts:  </a:t>
            </a:r>
            <a:r>
              <a:rPr lang="en-US" sz="1800" dirty="0">
                <a:effectLst/>
                <a:latin typeface="Arial" panose="020B0604020202020204" pitchFamily="34" charset="0"/>
                <a:ea typeface="Times New Roman" panose="02020603050405020304" pitchFamily="18" charset="0"/>
              </a:rPr>
              <a:t>Less than $10K Operations &amp; Maintenance (O&amp;M)</a:t>
            </a:r>
          </a:p>
          <a:p>
            <a:pPr marL="228600" marR="0">
              <a:buNone/>
            </a:pPr>
            <a:r>
              <a:rPr lang="en-US" sz="1800" b="1" dirty="0">
                <a:effectLst/>
                <a:latin typeface="Arial" panose="020B0604020202020204" pitchFamily="34" charset="0"/>
                <a:ea typeface="Times New Roman" panose="02020603050405020304" pitchFamily="18" charset="0"/>
              </a:rPr>
              <a:t>Revision Description:  </a:t>
            </a:r>
            <a:r>
              <a:rPr lang="en-US" sz="1800" dirty="0">
                <a:effectLst/>
                <a:latin typeface="Arial" panose="020B0604020202020204" pitchFamily="34" charset="0"/>
                <a:ea typeface="Times New Roman" panose="02020603050405020304" pitchFamily="18" charset="0"/>
              </a:rPr>
              <a:t>This NPRR expands the current Reliability Unit Commitment (RUC) opt out window to incentivize self-commitment to increase capacity available to the market at lower costs and reduce RUCs and associated costs.</a:t>
            </a:r>
          </a:p>
          <a:p>
            <a:pPr marL="228600" marR="0">
              <a:buNone/>
            </a:pPr>
            <a:r>
              <a:rPr lang="en-US" sz="1800" b="1" dirty="0">
                <a:effectLst/>
                <a:latin typeface="Arial" panose="020B0604020202020204" pitchFamily="34" charset="0"/>
                <a:ea typeface="Times New Roman" panose="02020603050405020304" pitchFamily="18" charset="0"/>
              </a:rPr>
              <a:t>PRS Decision:  </a:t>
            </a:r>
            <a:r>
              <a:rPr lang="en-US" sz="1800" dirty="0">
                <a:effectLst/>
                <a:latin typeface="Arial" panose="020B0604020202020204" pitchFamily="34" charset="0"/>
                <a:ea typeface="Times New Roman" panose="02020603050405020304" pitchFamily="18" charset="0"/>
              </a:rPr>
              <a:t>On 8/13/25, PRS voted to recommend approval of NPRR1285 as submitted.  There was one abstention from the Consumer (Occidental) Market Segment.  On 9/17/25, PRS voted to endorse and forward to TAC the 8/13/25 PRS Report and 8/26/25 Impact Analysis for NPRR1285.  There was one abstention from the Consumer (Occidental) Market Segment.</a:t>
            </a:r>
          </a:p>
        </p:txBody>
      </p:sp>
    </p:spTree>
    <p:extLst>
      <p:ext uri="{BB962C8B-B14F-4D97-AF65-F5344CB8AC3E}">
        <p14:creationId xmlns:p14="http://schemas.microsoft.com/office/powerpoint/2010/main" val="262482053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tabLst>
                <a:tab pos="228600" algn="l"/>
              </a:tabLst>
            </a:pPr>
            <a:r>
              <a:rPr lang="en-US" sz="1800" b="1" i="1" dirty="0">
                <a:effectLst/>
                <a:latin typeface="Arial" panose="020B0604020202020204" pitchFamily="34" charset="0"/>
                <a:ea typeface="Times New Roman" panose="02020603050405020304" pitchFamily="18" charset="0"/>
              </a:rPr>
              <a:t>NPRR1293, Clarifications to the Modeling Timelines</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p:cNvSpPr>
            <a:spLocks noChangeArrowheads="1"/>
          </p:cNvSpPr>
          <p:nvPr/>
        </p:nvSpPr>
        <p:spPr bwMode="auto">
          <a:xfrm>
            <a:off x="289366" y="678426"/>
            <a:ext cx="8513441" cy="258532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Sponsor:  </a:t>
            </a:r>
            <a:r>
              <a:rPr lang="en-US" dirty="0"/>
              <a:t>ERCOT</a:t>
            </a:r>
          </a:p>
          <a:p>
            <a:r>
              <a:rPr lang="en-US" b="1" dirty="0"/>
              <a:t>Proposed Effective Date:  </a:t>
            </a:r>
            <a:r>
              <a:rPr lang="en-US" dirty="0"/>
              <a:t>The first of the month following PUCT approval</a:t>
            </a:r>
          </a:p>
          <a:p>
            <a:r>
              <a:rPr lang="en-US" b="1" dirty="0"/>
              <a:t>Estimated Impacts:</a:t>
            </a:r>
            <a:r>
              <a:rPr lang="en-US" dirty="0"/>
              <a:t>  No impact</a:t>
            </a:r>
          </a:p>
          <a:p>
            <a:r>
              <a:rPr lang="en-US" b="1" dirty="0"/>
              <a:t>Revision Description:  </a:t>
            </a:r>
            <a:r>
              <a:rPr lang="en-US" dirty="0"/>
              <a:t>This NPRR clarifies the 'Update Network Operations Model Production Environment' milestone dates.</a:t>
            </a:r>
          </a:p>
          <a:p>
            <a:r>
              <a:rPr lang="en-US" b="1" dirty="0"/>
              <a:t>PRS Decision:</a:t>
            </a:r>
            <a:r>
              <a:rPr lang="en-US" dirty="0"/>
              <a:t>  On 8/13/25, PRS voted unanimously to recommend approval of NPRR1293 as submitted.  On 9/17/25, PRS voted unanimously to endorse and forward to TAC the 8/13/25 PRS Report and 7/29/25 Impact Analysis for NPRR1293.</a:t>
            </a:r>
          </a:p>
        </p:txBody>
      </p:sp>
    </p:spTree>
    <p:extLst>
      <p:ext uri="{BB962C8B-B14F-4D97-AF65-F5344CB8AC3E}">
        <p14:creationId xmlns:p14="http://schemas.microsoft.com/office/powerpoint/2010/main" val="20466871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2936B7F-8853-8F77-7DA6-7FC54B9A2E4B}"/>
            </a:ext>
          </a:extLst>
        </p:cNvPr>
        <p:cNvGrpSpPr/>
        <p:nvPr/>
      </p:nvGrpSpPr>
      <p:grpSpPr>
        <a:xfrm>
          <a:off x="0" y="0"/>
          <a:ext cx="0" cy="0"/>
          <a:chOff x="0" y="0"/>
          <a:chExt cx="0" cy="0"/>
        </a:xfrm>
      </p:grpSpPr>
      <p:sp>
        <p:nvSpPr>
          <p:cNvPr id="14338" name="Title 1">
            <a:extLst>
              <a:ext uri="{FF2B5EF4-FFF2-40B4-BE49-F238E27FC236}">
                <a16:creationId xmlns:a16="http://schemas.microsoft.com/office/drawing/2014/main" id="{E71F13CA-9C67-0A13-D122-5DFDCC605354}"/>
              </a:ext>
            </a:extLst>
          </p:cNvPr>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marR="0" lvl="0">
              <a:tabLst>
                <a:tab pos="228600" algn="l"/>
              </a:tabLst>
            </a:pPr>
            <a:r>
              <a:rPr lang="en-US" sz="1800" b="1" i="1" dirty="0">
                <a:effectLst/>
                <a:latin typeface="Arial" panose="020B0604020202020204" pitchFamily="34" charset="0"/>
                <a:ea typeface="Times New Roman" panose="02020603050405020304" pitchFamily="18" charset="0"/>
              </a:rPr>
              <a:t>NPRR1294, Move OBD to Section 22 – Demand Response Data Definitions and Technical Specifications</a:t>
            </a:r>
            <a:endParaRPr lang="en-US" sz="1800" dirty="0">
              <a:effectLst/>
              <a:latin typeface="Times New Roman" panose="02020603050405020304" pitchFamily="18" charset="0"/>
              <a:ea typeface="Times New Roman" panose="02020603050405020304" pitchFamily="18" charset="0"/>
            </a:endParaRPr>
          </a:p>
        </p:txBody>
      </p:sp>
      <p:sp>
        <p:nvSpPr>
          <p:cNvPr id="14339" name="Rectangle 2">
            <a:extLst>
              <a:ext uri="{FF2B5EF4-FFF2-40B4-BE49-F238E27FC236}">
                <a16:creationId xmlns:a16="http://schemas.microsoft.com/office/drawing/2014/main" id="{2C98539A-593E-FD0B-717E-1F2BB5EC6E84}"/>
              </a:ext>
            </a:extLst>
          </p:cNvPr>
          <p:cNvSpPr>
            <a:spLocks noChangeArrowheads="1"/>
          </p:cNvSpPr>
          <p:nvPr/>
        </p:nvSpPr>
        <p:spPr bwMode="auto">
          <a:xfrm>
            <a:off x="312516" y="678426"/>
            <a:ext cx="8490292" cy="28623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Sponsor:  </a:t>
            </a:r>
            <a:r>
              <a:rPr lang="en-US" dirty="0"/>
              <a:t>ERCOT</a:t>
            </a:r>
          </a:p>
          <a:p>
            <a:r>
              <a:rPr lang="en-US" b="1" dirty="0"/>
              <a:t>Proposed Effective Date:  </a:t>
            </a:r>
            <a:r>
              <a:rPr lang="en-US" dirty="0"/>
              <a:t>Upon system implementation</a:t>
            </a:r>
          </a:p>
          <a:p>
            <a:r>
              <a:rPr lang="en-US" b="1" dirty="0"/>
              <a:t>Estimated Impacts:</a:t>
            </a:r>
            <a:r>
              <a:rPr lang="en-US" dirty="0"/>
              <a:t>  Less than $5K O&amp;M</a:t>
            </a:r>
          </a:p>
          <a:p>
            <a:r>
              <a:rPr lang="en-US" b="1" dirty="0"/>
              <a:t>Revision Description:  </a:t>
            </a:r>
            <a:r>
              <a:rPr lang="en-US" dirty="0"/>
              <a:t>This NPRR incorporates the Other Binding Document “Demand Response Data Definitions and Technical Specifications” into the Protocols to standardize the approval process.</a:t>
            </a:r>
          </a:p>
          <a:p>
            <a:r>
              <a:rPr lang="en-US" b="1" dirty="0"/>
              <a:t>PRS Decision:</a:t>
            </a:r>
            <a:r>
              <a:rPr lang="en-US" dirty="0"/>
              <a:t>  On 917/25, PRS voted unanimously to recommend approval of NPRR1294 as submitted.  On 10/8/25, PRS voted unanimously to endorse and forward to TAC the 9/17/25 PRS Report as revised by PRS and 8/4/25 Impact Analysis for NPRR1294.</a:t>
            </a:r>
          </a:p>
        </p:txBody>
      </p:sp>
    </p:spTree>
    <p:extLst>
      <p:ext uri="{BB962C8B-B14F-4D97-AF65-F5344CB8AC3E}">
        <p14:creationId xmlns:p14="http://schemas.microsoft.com/office/powerpoint/2010/main" val="566914120"/>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E3AD6A9D-E05D-44AF-B5F9-103C86E8102F}">
  <ds:schemaRefs>
    <ds:schemaRef ds:uri="http://schemas.openxmlformats.org/package/2006/metadata/core-properties"/>
    <ds:schemaRef ds:uri="http://purl.org/dc/dcmitype/"/>
    <ds:schemaRef ds:uri="c34af464-7aa1-4edd-9be4-83dffc1cb926"/>
    <ds:schemaRef ds:uri="http://purl.org/dc/elements/1.1/"/>
    <ds:schemaRef ds:uri="http://schemas.microsoft.com/office/2006/documentManagement/types"/>
    <ds:schemaRef ds:uri="http://purl.org/dc/terms/"/>
    <ds:schemaRef ds:uri="http://schemas.microsoft.com/office/infopath/2007/PartnerControls"/>
    <ds:schemaRef ds:uri="http://schemas.microsoft.com/office/2006/metadata/properties"/>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emplate/>
  <TotalTime>10963</TotalTime>
  <Words>1543</Words>
  <Application>Microsoft Office PowerPoint</Application>
  <PresentationFormat>On-screen Show (4:3)</PresentationFormat>
  <Paragraphs>244</Paragraphs>
  <Slides>12</Slides>
  <Notes>11</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12</vt:i4>
      </vt:variant>
    </vt:vector>
  </HeadingPairs>
  <TitlesOfParts>
    <vt:vector size="19" baseType="lpstr">
      <vt:lpstr>Arial</vt:lpstr>
      <vt:lpstr>Calibri</vt:lpstr>
      <vt:lpstr>Courier New</vt:lpstr>
      <vt:lpstr>Times New Roman</vt:lpstr>
      <vt:lpstr>Wingdings</vt:lpstr>
      <vt:lpstr>Custom Design</vt:lpstr>
      <vt:lpstr>Office Theme</vt:lpstr>
      <vt:lpstr>PowerPoint Presentation</vt:lpstr>
      <vt:lpstr>Summary of PRS Update</vt:lpstr>
      <vt:lpstr>Summary of PRS Update</vt:lpstr>
      <vt:lpstr>Appendix</vt:lpstr>
      <vt:lpstr>NPRR1263, Clarify Testing Requirements for CCVTs</vt:lpstr>
      <vt:lpstr>NPRR1280, Establish Process for Permanent Bypass of Series Capacitor</vt:lpstr>
      <vt:lpstr>NPRR1285, Improve Self-Commitment within RUC Opt Out Window</vt:lpstr>
      <vt:lpstr>NPRR1293, Clarifications to the Modeling Timelines</vt:lpstr>
      <vt:lpstr>NPRR1294, Move OBD to Section 22 – Demand Response Data Definitions and Technical Specifications</vt:lpstr>
      <vt:lpstr>NPRR1299, Clarifications to Emergency Response Service (ERS)</vt:lpstr>
      <vt:lpstr>SCR831, Short Circuit Model Integration</vt:lpstr>
      <vt:lpstr>2025 Release Targets – Approved NPRRs / SCRs / xGRRs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C Phillips</cp:lastModifiedBy>
  <cp:revision>651</cp:revision>
  <cp:lastPrinted>2013-01-30T23:16:36Z</cp:lastPrinted>
  <dcterms:created xsi:type="dcterms:W3CDTF">2010-04-12T23:12:02Z</dcterms:created>
  <dcterms:modified xsi:type="dcterms:W3CDTF">2025-10-15T12:46:56Z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y fmtid="{D5CDD505-2E9C-101B-9397-08002B2CF9AE}" pid="3" name="MSIP_Label_7084cbda-52b8-46fb-a7b7-cb5bd465ed85_Enabled">
    <vt:lpwstr>true</vt:lpwstr>
  </property>
  <property fmtid="{D5CDD505-2E9C-101B-9397-08002B2CF9AE}" pid="4" name="MSIP_Label_7084cbda-52b8-46fb-a7b7-cb5bd465ed85_SetDate">
    <vt:lpwstr>2023-07-14T17:21:52Z</vt:lpwstr>
  </property>
  <property fmtid="{D5CDD505-2E9C-101B-9397-08002B2CF9AE}" pid="5" name="MSIP_Label_7084cbda-52b8-46fb-a7b7-cb5bd465ed85_Method">
    <vt:lpwstr>Standard</vt:lpwstr>
  </property>
  <property fmtid="{D5CDD505-2E9C-101B-9397-08002B2CF9AE}" pid="6" name="MSIP_Label_7084cbda-52b8-46fb-a7b7-cb5bd465ed85_Name">
    <vt:lpwstr>Internal</vt:lpwstr>
  </property>
  <property fmtid="{D5CDD505-2E9C-101B-9397-08002B2CF9AE}" pid="7" name="MSIP_Label_7084cbda-52b8-46fb-a7b7-cb5bd465ed85_SiteId">
    <vt:lpwstr>0afb747d-bff7-4596-a9fc-950ef9e0ec45</vt:lpwstr>
  </property>
  <property fmtid="{D5CDD505-2E9C-101B-9397-08002B2CF9AE}" pid="8" name="MSIP_Label_7084cbda-52b8-46fb-a7b7-cb5bd465ed85_ActionId">
    <vt:lpwstr>d8e5c145-1c97-4dfa-ac29-6cd666e16cb8</vt:lpwstr>
  </property>
  <property fmtid="{D5CDD505-2E9C-101B-9397-08002B2CF9AE}" pid="9" name="MSIP_Label_7084cbda-52b8-46fb-a7b7-cb5bd465ed85_ContentBits">
    <vt:lpwstr>0</vt:lpwstr>
  </property>
</Properties>
</file>

<file path=docProps/thumbnail.jpeg>
</file>