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7"/>
  </p:notesMasterIdLst>
  <p:handoutMasterIdLst>
    <p:handoutMasterId r:id="rId18"/>
  </p:handoutMasterIdLst>
  <p:sldIdLst>
    <p:sldId id="260" r:id="rId5"/>
    <p:sldId id="720" r:id="rId6"/>
    <p:sldId id="712" r:id="rId7"/>
    <p:sldId id="294" r:id="rId8"/>
    <p:sldId id="713" r:id="rId9"/>
    <p:sldId id="718" r:id="rId10"/>
    <p:sldId id="719" r:id="rId11"/>
    <p:sldId id="715" r:id="rId12"/>
    <p:sldId id="722" r:id="rId13"/>
    <p:sldId id="723" r:id="rId14"/>
    <p:sldId id="721" r:id="rId15"/>
    <p:sldId id="706" r:id="rId16"/>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5" d="100"/>
          <a:sy n="75" d="100"/>
        </p:scale>
        <p:origin x="1632" y="4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10/15/2025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10/15/2025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90921-A41A-D7DB-4CB9-B06250ADDEF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2D6D1D-558F-7CA3-B109-92DFC2AC8F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8EBD20-F91D-1322-7653-15D545C83F7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93FE646-C5A7-5E09-D512-D1D59C799333}"/>
              </a:ext>
            </a:extLst>
          </p:cNvPr>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3734157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B4AE44D9-16B7-444D-AA66-52C3E69C02E8}"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7ACC2-7628-DB09-61FF-569AD0FA8D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A27F18-7DE6-2AA4-D5DC-0897AE7F51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F73E49-D241-8700-61F2-C904F1AA86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F0EC148-0096-CDB9-B43B-8B91B63DFA1F}"/>
              </a:ext>
            </a:extLst>
          </p:cNvPr>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896706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0F62B-F01B-65BF-ED81-C61F33AB8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798A2C-025E-78F4-5B19-C1E6A43444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C0BD26-FB5B-2F0E-3743-3392A189042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483E39D-D309-F570-2867-B12C595FCD31}"/>
              </a:ext>
            </a:extLst>
          </p:cNvPr>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12134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891757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7143F-3D90-8CDB-5B76-67E98B66C9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64B2F7-588F-3466-283C-346D2D331B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D02783-D3D8-DBF8-97E4-F7643A9D884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DC40EC9-F369-78B3-518D-B24FA794321F}"/>
              </a:ext>
            </a:extLst>
          </p:cNvPr>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848257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3A332-F4CC-3E4F-FB22-C88008C5A0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FC57CB-C6CA-59D8-D130-6405386B6C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26276C-5285-13A5-47BE-655E1559DB0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56DA4ED-9419-B206-FC52-3672F6F90858}"/>
              </a:ext>
            </a:extLst>
          </p:cNvPr>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1797883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38395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October 2025</a:t>
            </a:r>
          </a:p>
        </p:txBody>
      </p:sp>
    </p:spTree>
    <p:extLst>
      <p:ext uri="{BB962C8B-B14F-4D97-AF65-F5344CB8AC3E}">
        <p14:creationId xmlns:p14="http://schemas.microsoft.com/office/powerpoint/2010/main" val="732635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1135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824885874"/>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October 22, 2025</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2A5D5-0FC5-9625-B2AC-0F21B2501829}"/>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CC6F0E69-D1EC-F074-286C-F25CC26E57D9}"/>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NPRR1299, Clarifications to Emergency Response Service (ERS)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DAAFE89E-31B8-26FA-24B8-7199BE63C2EE}"/>
              </a:ext>
            </a:extLst>
          </p:cNvPr>
          <p:cNvSpPr>
            <a:spLocks noChangeArrowheads="1"/>
          </p:cNvSpPr>
          <p:nvPr/>
        </p:nvSpPr>
        <p:spPr bwMode="auto">
          <a:xfrm>
            <a:off x="220763" y="678426"/>
            <a:ext cx="8732520" cy="587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Sponsor:  </a:t>
            </a:r>
            <a:r>
              <a:rPr lang="en-US" sz="1600" dirty="0"/>
              <a:t>ERCOT</a:t>
            </a:r>
          </a:p>
          <a:p>
            <a:r>
              <a:rPr lang="en-US" sz="1600" b="1" dirty="0"/>
              <a:t>Proposed Effective Date:  </a:t>
            </a:r>
            <a:r>
              <a:rPr lang="en-US" sz="1600" dirty="0"/>
              <a:t>Upon system implementation</a:t>
            </a:r>
          </a:p>
          <a:p>
            <a:r>
              <a:rPr lang="en-US" sz="1600" b="1" dirty="0"/>
              <a:t>Estimated Impacts:</a:t>
            </a:r>
            <a:r>
              <a:rPr lang="en-US" sz="1600" dirty="0"/>
              <a:t>  Less than $5K O&amp;M</a:t>
            </a:r>
          </a:p>
          <a:p>
            <a:r>
              <a:rPr lang="en-US" sz="1600" b="1" dirty="0"/>
              <a:t>Revision Description:  </a:t>
            </a:r>
            <a:r>
              <a:rPr lang="en-US" sz="1600" dirty="0"/>
              <a:t>This NPRR addresses four independent issues related to Emergency Response Service (ERS): 1) Paragraph (5)(c) of Section 3.14.3.1 is incorrectly included as a subparagraph of paragraph (5) and instead should be paragraph (6) of Section 3.14.3.1. 2) In paragraph (3)(j) of Section 3.14.3.4 the ERS Preliminary Baseline Review Results document is being removed from the Market Information System (MIS) posting list because it is a legacy report that is no longer needed. The information previously provided by the posting of that document has been replaced by the mandatory ERS Resource Identification (ERID) process to get this information and is no longer applicable or being requested by Qualified Scheduling Entities (QSEs). 3) A timing change to paragraph (6) of Section 3.14.3.4 provides flexibility for the ERS offer posting requirement so that instead of posting exactly on the 60th day after the first day of the ERS Standard Contract Term (SCT) there will now be a window for posting no sooner than 60 days and no later than 65 days after the first day of the ERS SCT. 4) A change to paragraph (2) of Section 8.1.3.1.2 clarifies that for non-weather sensitive ERS Loads to be classified as co-located with an ERS Generator, both must be awarded in the same service type and for all the same ERS Time Periods. This has been an issue when both are offered into the same service type and/or Time Periods but for various reasons not awarded.</a:t>
            </a:r>
          </a:p>
          <a:p>
            <a:r>
              <a:rPr lang="en-US" sz="1600" b="1" dirty="0"/>
              <a:t>PRS Decision:</a:t>
            </a:r>
            <a:r>
              <a:rPr lang="en-US" sz="1600" dirty="0"/>
              <a:t>  On 9/17/25, PRS voted unanimously to recommend approval of NPRR1299 as amended by the 9/16/25 ERCOT comments.  On 10/8/25, PRS voted unanimously to endorse and forward to TAC the 9/17/25 PRS Report and 9/2/25 Impact Analysis for NPRR1299.</a:t>
            </a:r>
          </a:p>
        </p:txBody>
      </p:sp>
    </p:spTree>
    <p:extLst>
      <p:ext uri="{BB962C8B-B14F-4D97-AF65-F5344CB8AC3E}">
        <p14:creationId xmlns:p14="http://schemas.microsoft.com/office/powerpoint/2010/main" val="2029552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50EFC-F492-FFAF-B160-133A455023BE}"/>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645C51C4-7BAA-90D2-347D-000B87C949FF}"/>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SCR831, Short Circuit Model Integration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C771CF67-4288-0E33-A3EE-56D3BE784AD1}"/>
              </a:ext>
            </a:extLst>
          </p:cNvPr>
          <p:cNvSpPr>
            <a:spLocks noChangeArrowheads="1"/>
          </p:cNvSpPr>
          <p:nvPr/>
        </p:nvSpPr>
        <p:spPr bwMode="auto">
          <a:xfrm>
            <a:off x="300942" y="678426"/>
            <a:ext cx="8501866"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Upon system implementation – Priority 2026; Rank 4810</a:t>
            </a:r>
          </a:p>
          <a:p>
            <a:r>
              <a:rPr lang="en-US" b="1" dirty="0"/>
              <a:t>Estimated Impacts:  </a:t>
            </a:r>
            <a:r>
              <a:rPr lang="en-US" dirty="0"/>
              <a:t>Between $100K and $200K</a:t>
            </a:r>
          </a:p>
          <a:p>
            <a:r>
              <a:rPr lang="en-US" b="1" dirty="0"/>
              <a:t>Revision Description:  </a:t>
            </a:r>
            <a:r>
              <a:rPr lang="en-US" dirty="0"/>
              <a:t>This NPRR modifies the Network Model Management System (NMMS), ODMS, Topology Processor, and Modeling on Demand system to incorporate short circuit modeling data for maintaining short circuit models built by the System Protection Working Group (SPWG).</a:t>
            </a:r>
          </a:p>
          <a:p>
            <a:r>
              <a:rPr lang="en-US" b="1" dirty="0"/>
              <a:t>PRS Decision:</a:t>
            </a:r>
            <a:r>
              <a:rPr lang="en-US" dirty="0"/>
              <a:t>  On 8/13/25, PRS voted unanimously to recommend approval of SCR831 as submitted.  On 9/17/25, PRS voted unanimously to endorse and forward to TAC the 8/13/25 PRS Report and 1/15/25 Impact Analysis for SCR831 with a recommended priority of 2026 and rank of 4810.</a:t>
            </a:r>
          </a:p>
        </p:txBody>
      </p:sp>
    </p:spTree>
    <p:extLst>
      <p:ext uri="{BB962C8B-B14F-4D97-AF65-F5344CB8AC3E}">
        <p14:creationId xmlns:p14="http://schemas.microsoft.com/office/powerpoint/2010/main" val="156728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2221367" y="6477000"/>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505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NPRR1254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RTC+B</a:t>
                      </a: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Market Trials Sandbox Deployed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1" u="none" strike="noStrike" kern="1200" cap="none" normalizeH="0" baseline="0" dirty="0">
                          <a:ln>
                            <a:noFill/>
                          </a:ln>
                          <a:solidFill>
                            <a:schemeClr val="tx1"/>
                          </a:solidFill>
                          <a:effectLst/>
                          <a:latin typeface="Arial"/>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NPRR1253</a:t>
                      </a:r>
                      <a:endParaRPr kumimoji="0" lang="en-US" sz="1100" b="0" i="0" u="none" strike="sngStrike" kern="1200" cap="none" normalizeH="0" baseline="0" dirty="0">
                        <a:ln>
                          <a:noFill/>
                        </a:ln>
                        <a:solidFill>
                          <a:schemeClr val="tx1"/>
                        </a:solidFill>
                        <a:effectLst/>
                        <a:latin typeface="+mn-lt"/>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25624"/>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NPRR1234</a:t>
                      </a:r>
                      <a:r>
                        <a:rPr kumimoji="0" lang="en-US" sz="10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NOGRR245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7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PGRR091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PGRR115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653088"/>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423133" y="5757677"/>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139456" y="3713625"/>
            <a:ext cx="2864424" cy="406002"/>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147694" y="4254688"/>
            <a:ext cx="2864424" cy="406002"/>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60280" y="3713624"/>
            <a:ext cx="2963416" cy="4100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52758" y="4254687"/>
            <a:ext cx="2979176" cy="406002"/>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6172200" y="1282588"/>
            <a:ext cx="2826434"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6172200" y="1902777"/>
            <a:ext cx="2834370"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423133" y="6084477"/>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1" y="3846445"/>
            <a:ext cx="810217" cy="1840504"/>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sngStrike" kern="1200" cap="none" spc="0" normalizeH="0" baseline="0" noProof="0" dirty="0">
                <a:ln>
                  <a:noFill/>
                </a:ln>
                <a:solidFill>
                  <a:prstClr val="black"/>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NPRR1029</a:t>
            </a:r>
            <a:r>
              <a:rPr kumimoji="0" lang="en-US" sz="6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r>
              <a:rPr kumimoji="0" lang="en-US" sz="600" b="0" i="0" u="none" strike="noStrike" kern="1200" cap="none" spc="0" normalizeH="0" baseline="0" noProof="0" dirty="0">
                <a:ln>
                  <a:noFill/>
                </a:ln>
                <a:solidFill>
                  <a:prstClr val="black"/>
                </a:solidFill>
                <a:effectLst/>
                <a:uLnTx/>
                <a:uFillTx/>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838494"/>
            <a:ext cx="681892" cy="169277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NPRR1269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NPRR1270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NOGRR277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454378" y="5630562"/>
            <a:ext cx="1918744"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NPRR1029(a) – Market suspension 	of ESRs portion</a:t>
            </a:r>
          </a:p>
          <a:p>
            <a:pPr marL="0" marR="0" lvl="0" indent="0" algn="l" defTabSz="914400" rtl="0" eaLnBrk="1" fontAlgn="base" latinLnBrk="0" hangingPunct="1">
              <a:lnSpc>
                <a:spcPct val="100000"/>
              </a:lnSpc>
              <a:spcBef>
                <a:spcPct val="0"/>
              </a:spcBef>
              <a:spcAft>
                <a:spcPct val="0"/>
              </a:spcAft>
              <a:buClrTx/>
              <a:buSzTx/>
              <a:buFontTx/>
              <a:buNone/>
              <a:tabLst>
                <a:tab pos="804863" algn="l"/>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NPRR1216(a) – Invoice workaround</a:t>
            </a:r>
          </a:p>
          <a:p>
            <a:pPr marL="0" marR="0" lvl="0" indent="0" algn="l" defTabSz="914400" rtl="0" eaLnBrk="1" fontAlgn="base" latinLnBrk="0" hangingPunct="1">
              <a:lnSpc>
                <a:spcPct val="100000"/>
              </a:lnSpc>
              <a:spcBef>
                <a:spcPct val="0"/>
              </a:spcBef>
              <a:spcAft>
                <a:spcPct val="0"/>
              </a:spcAft>
              <a:buClrTx/>
              <a:buSzTx/>
              <a:buFontTx/>
              <a:buNone/>
              <a:tabLst>
                <a:tab pos="804863" algn="l"/>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NPRR1234(a) – Section 3.10.7.2, 	paragraphs 14-19</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 – ICCP/Public API</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34728"/>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12">
            <a:extLst>
              <a:ext uri="{FF2B5EF4-FFF2-40B4-BE49-F238E27FC236}">
                <a16:creationId xmlns:a16="http://schemas.microsoft.com/office/drawing/2014/main" id="{6AF2B741-07AA-BAC8-93F9-453058B57A04}"/>
              </a:ext>
            </a:extLst>
          </p:cNvPr>
          <p:cNvSpPr txBox="1">
            <a:spLocks noChangeArrowheads="1"/>
          </p:cNvSpPr>
          <p:nvPr/>
        </p:nvSpPr>
        <p:spPr bwMode="auto">
          <a:xfrm>
            <a:off x="160280" y="205012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5" name="TextBox 12">
            <a:extLst>
              <a:ext uri="{FF2B5EF4-FFF2-40B4-BE49-F238E27FC236}">
                <a16:creationId xmlns:a16="http://schemas.microsoft.com/office/drawing/2014/main" id="{90ED5A1E-3866-5EE5-43F1-1FEAD803E6EF}"/>
              </a:ext>
            </a:extLst>
          </p:cNvPr>
          <p:cNvSpPr txBox="1">
            <a:spLocks noChangeArrowheads="1"/>
          </p:cNvSpPr>
          <p:nvPr/>
        </p:nvSpPr>
        <p:spPr bwMode="auto">
          <a:xfrm>
            <a:off x="1603158" y="1600200"/>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27" name="TextBox 26">
            <a:extLst>
              <a:ext uri="{FF2B5EF4-FFF2-40B4-BE49-F238E27FC236}">
                <a16:creationId xmlns:a16="http://schemas.microsoft.com/office/drawing/2014/main" id="{810B0756-31BE-5966-47A4-55F3ED8C8FA6}"/>
              </a:ext>
            </a:extLst>
          </p:cNvPr>
          <p:cNvSpPr txBox="1"/>
          <p:nvPr/>
        </p:nvSpPr>
        <p:spPr>
          <a:xfrm>
            <a:off x="2795586" y="19050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4" name="TextBox 12">
            <a:extLst>
              <a:ext uri="{FF2B5EF4-FFF2-40B4-BE49-F238E27FC236}">
                <a16:creationId xmlns:a16="http://schemas.microsoft.com/office/drawing/2014/main" id="{20788E33-F5D2-FABD-28BF-A39CF5E84B6B}"/>
              </a:ext>
            </a:extLst>
          </p:cNvPr>
          <p:cNvSpPr txBox="1">
            <a:spLocks noChangeArrowheads="1"/>
          </p:cNvSpPr>
          <p:nvPr/>
        </p:nvSpPr>
        <p:spPr bwMode="auto">
          <a:xfrm>
            <a:off x="1599346" y="2269185"/>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3/7</a:t>
            </a:r>
          </a:p>
        </p:txBody>
      </p:sp>
      <p:sp>
        <p:nvSpPr>
          <p:cNvPr id="37" name="TextBox 36">
            <a:extLst>
              <a:ext uri="{FF2B5EF4-FFF2-40B4-BE49-F238E27FC236}">
                <a16:creationId xmlns:a16="http://schemas.microsoft.com/office/drawing/2014/main" id="{D0BD1726-D2EF-8F2B-7412-47CB25B44C33}"/>
              </a:ext>
            </a:extLst>
          </p:cNvPr>
          <p:cNvSpPr txBox="1"/>
          <p:nvPr/>
        </p:nvSpPr>
        <p:spPr>
          <a:xfrm>
            <a:off x="2793522" y="261701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8" name="TextBox 37">
            <a:extLst>
              <a:ext uri="{FF2B5EF4-FFF2-40B4-BE49-F238E27FC236}">
                <a16:creationId xmlns:a16="http://schemas.microsoft.com/office/drawing/2014/main" id="{BC544188-76D6-FAC4-4414-66882705D347}"/>
              </a:ext>
            </a:extLst>
          </p:cNvPr>
          <p:cNvSpPr txBox="1"/>
          <p:nvPr/>
        </p:nvSpPr>
        <p:spPr>
          <a:xfrm>
            <a:off x="4225663" y="125452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DF80C333-72D5-C9F8-1134-365429EF765B}"/>
              </a:ext>
            </a:extLst>
          </p:cNvPr>
          <p:cNvSpPr txBox="1"/>
          <p:nvPr/>
        </p:nvSpPr>
        <p:spPr>
          <a:xfrm>
            <a:off x="7129925" y="28493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0" name="Rectangle 39">
            <a:extLst>
              <a:ext uri="{FF2B5EF4-FFF2-40B4-BE49-F238E27FC236}">
                <a16:creationId xmlns:a16="http://schemas.microsoft.com/office/drawing/2014/main" id="{57C15D56-3C72-EC19-1AE0-6DBCE4A6F5E3}"/>
              </a:ext>
            </a:extLst>
          </p:cNvPr>
          <p:cNvSpPr/>
          <p:nvPr/>
        </p:nvSpPr>
        <p:spPr>
          <a:xfrm>
            <a:off x="7471063" y="3678850"/>
            <a:ext cx="1517904" cy="839539"/>
          </a:xfrm>
          <a:prstGeom prst="rect">
            <a:avLst/>
          </a:prstGeom>
          <a:solidFill>
            <a:schemeClr val="accent3">
              <a:lumMod val="20000"/>
              <a:lumOff val="80000"/>
            </a:schemeClr>
          </a:solidFill>
          <a:ln w="127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RTC+B Stabilization begins</a:t>
            </a:r>
          </a:p>
        </p:txBody>
      </p:sp>
      <p:sp>
        <p:nvSpPr>
          <p:cNvPr id="41" name="TextBox 40">
            <a:extLst>
              <a:ext uri="{FF2B5EF4-FFF2-40B4-BE49-F238E27FC236}">
                <a16:creationId xmlns:a16="http://schemas.microsoft.com/office/drawing/2014/main" id="{2B7C9706-1E33-0705-A818-E7C347BF3F9A}"/>
              </a:ext>
            </a:extLst>
          </p:cNvPr>
          <p:cNvSpPr txBox="1"/>
          <p:nvPr/>
        </p:nvSpPr>
        <p:spPr>
          <a:xfrm>
            <a:off x="8663533" y="4662618"/>
            <a:ext cx="370549"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E</a:t>
            </a:r>
          </a:p>
        </p:txBody>
      </p:sp>
      <p:sp>
        <p:nvSpPr>
          <p:cNvPr id="42" name="TextBox 41">
            <a:extLst>
              <a:ext uri="{FF2B5EF4-FFF2-40B4-BE49-F238E27FC236}">
                <a16:creationId xmlns:a16="http://schemas.microsoft.com/office/drawing/2014/main" id="{01FD9BCA-2CA5-130A-9365-C4BD7867B4BC}"/>
              </a:ext>
            </a:extLst>
          </p:cNvPr>
          <p:cNvSpPr txBox="1"/>
          <p:nvPr/>
        </p:nvSpPr>
        <p:spPr>
          <a:xfrm>
            <a:off x="5686506" y="5103174"/>
            <a:ext cx="370549"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ea typeface="+mn-ea"/>
                <a:cs typeface="Courier New" panose="02070309020205020404" pitchFamily="49" charset="0"/>
              </a:rPr>
              <a:t>E</a:t>
            </a:r>
            <a:endParaRPr kumimoji="0" lang="en-US" sz="1200" b="1" i="1" u="none" strike="noStrike" kern="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endParaRPr>
          </a:p>
        </p:txBody>
      </p:sp>
      <p:sp>
        <p:nvSpPr>
          <p:cNvPr id="43" name="TextBox 12">
            <a:extLst>
              <a:ext uri="{FF2B5EF4-FFF2-40B4-BE49-F238E27FC236}">
                <a16:creationId xmlns:a16="http://schemas.microsoft.com/office/drawing/2014/main" id="{6F02DB8B-12D8-B4C7-E919-2A9F8E34625D}"/>
              </a:ext>
            </a:extLst>
          </p:cNvPr>
          <p:cNvSpPr txBox="1">
            <a:spLocks noChangeArrowheads="1"/>
          </p:cNvSpPr>
          <p:nvPr/>
        </p:nvSpPr>
        <p:spPr bwMode="auto">
          <a:xfrm>
            <a:off x="160280" y="4798177"/>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7/21</a:t>
            </a:r>
          </a:p>
        </p:txBody>
      </p:sp>
      <p:sp>
        <p:nvSpPr>
          <p:cNvPr id="44" name="TextBox 43">
            <a:extLst>
              <a:ext uri="{FF2B5EF4-FFF2-40B4-BE49-F238E27FC236}">
                <a16:creationId xmlns:a16="http://schemas.microsoft.com/office/drawing/2014/main" id="{B6BD3FD1-C915-2830-ED0F-43A46A33DD34}"/>
              </a:ext>
            </a:extLst>
          </p:cNvPr>
          <p:cNvSpPr txBox="1"/>
          <p:nvPr/>
        </p:nvSpPr>
        <p:spPr>
          <a:xfrm>
            <a:off x="1288890" y="511429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marR="0" lvl="0" indent="0" algn="l" defTabSz="457200" rtl="0" eaLnBrk="1" fontAlgn="base" latinLnBrk="0" hangingPunct="1">
              <a:lnSpc>
                <a:spcPct val="100000"/>
              </a:lnSpc>
              <a:spcBef>
                <a:spcPts val="0"/>
              </a:spcBef>
              <a:spcAft>
                <a:spcPts val="6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a:ea typeface="+mn-ea"/>
                <a:cs typeface="+mn-cs"/>
              </a:rPr>
              <a:t>Revision Requests Recommended for Approval by PRS – Unopposed and No Impact (Vote):</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NPRR1263, Clarify Testing Requirements for CCVTs</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NPRR1280, Establish Process for Permanent Bypass of Series Capacitor</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NPRR1293, Clarifications to the Modeling Timelines</a:t>
            </a:r>
          </a:p>
          <a:p>
            <a:pPr marL="342900" marR="0" lvl="0" indent="-342900" algn="l" defTabSz="457200" rtl="0" eaLnBrk="0" fontAlgn="base" latinLnBrk="0" hangingPunct="0">
              <a:lnSpc>
                <a:spcPct val="100000"/>
              </a:lnSpc>
              <a:spcBef>
                <a:spcPts val="600"/>
              </a:spcBef>
              <a:spcAft>
                <a:spcPts val="600"/>
              </a:spcAft>
              <a:buClrTx/>
              <a:buSzTx/>
              <a:buFontTx/>
              <a:buChar char="•"/>
              <a:tabLst/>
              <a:defRPr/>
            </a:pPr>
            <a:r>
              <a:rPr kumimoji="0" lang="en-US" sz="2000" b="0" i="0" u="none" strike="noStrike" kern="1200" cap="none" spc="0" normalizeH="0" baseline="0" noProof="0" dirty="0">
                <a:ln>
                  <a:noFill/>
                </a:ln>
                <a:solidFill>
                  <a:prstClr val="black"/>
                </a:solidFill>
                <a:effectLst/>
                <a:uLnTx/>
                <a:uFillTx/>
                <a:latin typeface="Arial"/>
                <a:ea typeface="+mn-ea"/>
                <a:cs typeface="+mn-cs"/>
              </a:rPr>
              <a:t>SCR832, Discontinue Report that makes COPs available to TSPs</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50738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Grp="1" noRot="1" noMove="1" noResize="1" noEditPoints="1" noAdjustHandles="1" noChangeArrowheads="1" noChangeShapeType="1"/>
          </p:cNvSpPr>
          <p:nvPr/>
        </p:nvSpPr>
        <p:spPr bwMode="auto">
          <a:xfrm>
            <a:off x="296555" y="69071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1800"/>
              </a:spcBef>
              <a:spcAft>
                <a:spcPts val="600"/>
              </a:spcAft>
              <a:buNone/>
            </a:pPr>
            <a:r>
              <a:rPr lang="en-US" dirty="0"/>
              <a:t>Revision Requests Recommended for Approval by PRS – Unopposed with Impacts (Vote):</a:t>
            </a:r>
          </a:p>
          <a:p>
            <a:pPr>
              <a:spcBef>
                <a:spcPts val="600"/>
              </a:spcBef>
              <a:spcAft>
                <a:spcPts val="600"/>
              </a:spcAft>
            </a:pPr>
            <a:r>
              <a:rPr lang="en-US" b="0" dirty="0"/>
              <a:t>NPRR1285, Improve Self-Commitment within RUC </a:t>
            </a:r>
            <a:r>
              <a:rPr lang="en-US" b="0" dirty="0" err="1"/>
              <a:t>Opt</a:t>
            </a:r>
            <a:r>
              <a:rPr lang="en-US" b="0" dirty="0"/>
              <a:t> Out Window</a:t>
            </a:r>
          </a:p>
          <a:p>
            <a:pPr lvl="1">
              <a:spcBef>
                <a:spcPts val="600"/>
              </a:spcBef>
              <a:spcAft>
                <a:spcPts val="600"/>
              </a:spcAft>
            </a:pPr>
            <a:r>
              <a:rPr lang="en-US" dirty="0"/>
              <a:t>IA: Less than $10K O&amp;M			Priority N/A; Rank N/A</a:t>
            </a:r>
          </a:p>
          <a:p>
            <a:pPr>
              <a:spcBef>
                <a:spcPts val="1800"/>
              </a:spcBef>
              <a:spcAft>
                <a:spcPts val="600"/>
              </a:spcAft>
            </a:pPr>
            <a:r>
              <a:rPr lang="en-US" b="0" dirty="0"/>
              <a:t>NPRR1294, Move OBD to Section 22 – Demand Response Data Definitions and Technical Specifications</a:t>
            </a:r>
          </a:p>
          <a:p>
            <a:pPr lvl="1">
              <a:spcBef>
                <a:spcPts val="600"/>
              </a:spcBef>
              <a:spcAft>
                <a:spcPts val="600"/>
              </a:spcAft>
            </a:pPr>
            <a:r>
              <a:rPr lang="en-US" dirty="0"/>
              <a:t>IA: Less than $5K O&amp;M			Priority N/A; Rank N/A</a:t>
            </a:r>
          </a:p>
          <a:p>
            <a:pPr>
              <a:spcBef>
                <a:spcPts val="1800"/>
              </a:spcBef>
              <a:spcAft>
                <a:spcPts val="600"/>
              </a:spcAft>
            </a:pPr>
            <a:r>
              <a:rPr lang="en-US" b="0" dirty="0"/>
              <a:t>NPRR1299, Clarifications to Emergency Response Service (ERS)</a:t>
            </a:r>
          </a:p>
          <a:p>
            <a:pPr lvl="1">
              <a:spcBef>
                <a:spcPts val="600"/>
              </a:spcBef>
              <a:spcAft>
                <a:spcPts val="600"/>
              </a:spcAft>
            </a:pPr>
            <a:r>
              <a:rPr lang="en-US" dirty="0"/>
              <a:t>IA: Less than $5K O&amp;M			Priority N/A; Rank N/A</a:t>
            </a:r>
          </a:p>
          <a:p>
            <a:pPr>
              <a:spcBef>
                <a:spcPts val="1800"/>
              </a:spcBef>
              <a:spcAft>
                <a:spcPts val="600"/>
              </a:spcAft>
            </a:pPr>
            <a:r>
              <a:rPr lang="en-US" b="0" dirty="0"/>
              <a:t>SCR831, Short Circuit Model Integration</a:t>
            </a:r>
          </a:p>
          <a:p>
            <a:pPr lvl="1">
              <a:spcBef>
                <a:spcPts val="600"/>
              </a:spcBef>
              <a:spcAft>
                <a:spcPts val="600"/>
              </a:spcAft>
            </a:pPr>
            <a:r>
              <a:rPr lang="en-US" dirty="0"/>
              <a:t>IA: Between $100K and $200K	Priority 2026; Rank 4810</a:t>
            </a:r>
            <a:endParaRPr lang="en-US" sz="1800" dirty="0"/>
          </a:p>
          <a:p>
            <a:pPr>
              <a:spcBef>
                <a:spcPts val="600"/>
              </a:spcBef>
              <a:spcAft>
                <a:spcPts val="600"/>
              </a:spcAft>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NPRR1263, Clarify Testing Requirements for CCVTs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304800" y="678426"/>
            <a:ext cx="849800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Wind Energy Transmission Texas (WETT)</a:t>
            </a:r>
          </a:p>
          <a:p>
            <a:r>
              <a:rPr lang="en-US" b="1" dirty="0"/>
              <a:t>Proposed Effective Date:  </a:t>
            </a:r>
            <a:r>
              <a:rPr lang="en-US" dirty="0"/>
              <a:t>The first of the month following Public Utility Commission of Texas (PUCT) approval</a:t>
            </a:r>
          </a:p>
          <a:p>
            <a:r>
              <a:rPr lang="en-US" b="1" dirty="0"/>
              <a:t>Estimated Impacts:</a:t>
            </a:r>
            <a:r>
              <a:rPr lang="en-US" dirty="0"/>
              <a:t>  No impact</a:t>
            </a:r>
          </a:p>
          <a:p>
            <a:r>
              <a:rPr lang="en-US" b="1" dirty="0"/>
              <a:t>Revision Description:  </a:t>
            </a:r>
            <a:r>
              <a:rPr lang="en-US" dirty="0"/>
              <a:t>This NPRR clarifies the accuracy testing requirements for Coupling Capacitor Voltage Transformers (CCVTs).</a:t>
            </a:r>
          </a:p>
          <a:p>
            <a:r>
              <a:rPr lang="en-US" b="1" dirty="0"/>
              <a:t>PRS Decision:</a:t>
            </a:r>
            <a:r>
              <a:rPr lang="en-US" dirty="0"/>
              <a:t>  On 9/17/25, PRS voted unanimously to recommend approval of NPRR1263 as amended by the 9/9/25 MWG comments.  On 10/8/25, PRS voted unanimously to endorse and forward to TAC the 9/17/25 PRS Report and 9/25/25 Impact Analysis for NPRR1263.</a:t>
            </a:r>
          </a:p>
        </p:txBody>
      </p:sp>
    </p:spTree>
    <p:extLst>
      <p:ext uri="{BB962C8B-B14F-4D97-AF65-F5344CB8AC3E}">
        <p14:creationId xmlns:p14="http://schemas.microsoft.com/office/powerpoint/2010/main" val="2334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5D5FF-E686-6A64-98D8-449A38C7F9DE}"/>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343AC254-9B48-1DB1-37AB-7989B76B294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NPRR1280, Establish Process for Permanent Bypass of Series Capacitor</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AA3C6BD2-A898-9AB6-ED21-A6923193F6BE}"/>
              </a:ext>
            </a:extLst>
          </p:cNvPr>
          <p:cNvSpPr>
            <a:spLocks noChangeArrowheads="1"/>
          </p:cNvSpPr>
          <p:nvPr/>
        </p:nvSpPr>
        <p:spPr bwMode="auto">
          <a:xfrm>
            <a:off x="300940" y="678426"/>
            <a:ext cx="844399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The first of the month following PUCT approval</a:t>
            </a:r>
          </a:p>
          <a:p>
            <a:r>
              <a:rPr lang="en-US" b="1" dirty="0"/>
              <a:t>Estimated Impacts:</a:t>
            </a:r>
            <a:r>
              <a:rPr lang="en-US" dirty="0"/>
              <a:t>  No impact</a:t>
            </a:r>
          </a:p>
          <a:p>
            <a:r>
              <a:rPr lang="en-US" b="1" dirty="0"/>
              <a:t>Revision Description:  </a:t>
            </a:r>
            <a:r>
              <a:rPr lang="en-US" dirty="0"/>
              <a:t>This NPRR establishes a Regional Planning Group (RPG) review process for proposals to permanently bypass an existing series capacitor or un-bypass a series capacitor previously designated as permanently bypassed.</a:t>
            </a:r>
          </a:p>
          <a:p>
            <a:r>
              <a:rPr lang="en-US" b="1" dirty="0"/>
              <a:t>PRS Decision:</a:t>
            </a:r>
            <a:r>
              <a:rPr lang="en-US" dirty="0"/>
              <a:t>  On 9/17/25, PRS voted unanimously to recommend approval of NPRR1280 as amended by the 8/19/25 ERCOT comments.  On 10/8/25, PRS voted unanimously to endorse and forward to TAC the 9/17/25 PRS Report and 4/16/25 Impact Analysis for NPRR1280.</a:t>
            </a:r>
          </a:p>
        </p:txBody>
      </p:sp>
    </p:spTree>
    <p:extLst>
      <p:ext uri="{BB962C8B-B14F-4D97-AF65-F5344CB8AC3E}">
        <p14:creationId xmlns:p14="http://schemas.microsoft.com/office/powerpoint/2010/main" val="224823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24B37-95DB-D945-5BD5-EF7DE7EC6FCC}"/>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03B44143-F802-81E6-39EF-7F6A6B85A00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NPRR1285, Improve Self-Commitment within RUC </a:t>
            </a:r>
            <a:r>
              <a:rPr lang="en-US" sz="1800" b="1" i="1" dirty="0" err="1">
                <a:effectLst/>
                <a:latin typeface="Arial" panose="020B0604020202020204" pitchFamily="34" charset="0"/>
                <a:ea typeface="Times New Roman" panose="02020603050405020304" pitchFamily="18" charset="0"/>
              </a:rPr>
              <a:t>Opt</a:t>
            </a:r>
            <a:r>
              <a:rPr lang="en-US" sz="1800" b="1" i="1" dirty="0">
                <a:effectLst/>
                <a:latin typeface="Arial" panose="020B0604020202020204" pitchFamily="34" charset="0"/>
                <a:ea typeface="Times New Roman" panose="02020603050405020304" pitchFamily="18" charset="0"/>
              </a:rPr>
              <a:t> Out Window</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4353A5F0-888C-7FD9-7331-971EEB4B50D0}"/>
              </a:ext>
            </a:extLst>
          </p:cNvPr>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buNone/>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Texas Competitive Power Advocates (TCPA)</a:t>
            </a:r>
          </a:p>
          <a:p>
            <a:pPr marL="228600" marR="0">
              <a:buNone/>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a:t>
            </a:r>
          </a:p>
          <a:p>
            <a:pPr marL="228600" marR="0">
              <a:buNone/>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Less than $10K Operations &amp; Maintenance (O&amp;M)</a:t>
            </a:r>
          </a:p>
          <a:p>
            <a:pPr marL="228600" marR="0">
              <a:buNone/>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expands the current Reliability Unit Commitment (RUC) opt out window to incentivize self-commitment to increase capacity available to the market at lower costs and reduce RUCs and associated costs.</a:t>
            </a:r>
          </a:p>
          <a:p>
            <a:pPr marL="228600" marR="0">
              <a:buNone/>
            </a:pPr>
            <a:r>
              <a:rPr lang="en-US" sz="1800" b="1" dirty="0">
                <a:effectLst/>
                <a:latin typeface="Arial" panose="020B0604020202020204" pitchFamily="34" charset="0"/>
                <a:ea typeface="Times New Roman" panose="02020603050405020304" pitchFamily="18" charset="0"/>
              </a:rPr>
              <a:t>PRS Decision:  </a:t>
            </a:r>
            <a:r>
              <a:rPr lang="en-US" sz="1800" dirty="0">
                <a:effectLst/>
                <a:latin typeface="Arial" panose="020B0604020202020204" pitchFamily="34" charset="0"/>
                <a:ea typeface="Times New Roman" panose="02020603050405020304" pitchFamily="18" charset="0"/>
              </a:rPr>
              <a:t>On 8/13/25, PRS voted to recommend approval of NPRR1285 as submitted.  There was one abstention from the Consumer (Occidental) Market Segment.  On 9/17/25, PRS voted to endorse and forward to TAC the 8/13/25 PRS Report and 8/26/25 Impact Analysis for NPRR1285.  There was one abstention from the Consumer (Occidental) Market Segment.</a:t>
            </a:r>
          </a:p>
        </p:txBody>
      </p:sp>
    </p:spTree>
    <p:extLst>
      <p:ext uri="{BB962C8B-B14F-4D97-AF65-F5344CB8AC3E}">
        <p14:creationId xmlns:p14="http://schemas.microsoft.com/office/powerpoint/2010/main" val="2624820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NPRR1293, Clarifications to the Modeling Timelines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289366" y="678426"/>
            <a:ext cx="8513441"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The first of the month following PUCT approval</a:t>
            </a:r>
          </a:p>
          <a:p>
            <a:r>
              <a:rPr lang="en-US" b="1" dirty="0"/>
              <a:t>Estimated Impacts:</a:t>
            </a:r>
            <a:r>
              <a:rPr lang="en-US" dirty="0"/>
              <a:t>  No impact</a:t>
            </a:r>
          </a:p>
          <a:p>
            <a:r>
              <a:rPr lang="en-US" b="1" dirty="0"/>
              <a:t>Revision Description:  </a:t>
            </a:r>
            <a:r>
              <a:rPr lang="en-US" dirty="0"/>
              <a:t>This NPRR clarifies the 'Update Network Operations Model Production Environment' milestone dates.</a:t>
            </a:r>
          </a:p>
          <a:p>
            <a:r>
              <a:rPr lang="en-US" b="1" dirty="0"/>
              <a:t>PRS Decision:</a:t>
            </a:r>
            <a:r>
              <a:rPr lang="en-US" dirty="0"/>
              <a:t>  On 8/13/25, PRS voted unanimously to recommend approval of NPRR1293 as submitted.  On 9/17/25, PRS voted unanimously to endorse and forward to TAC the 8/13/25 PRS Report and 7/29/25 Impact Analysis for NPRR1293.</a:t>
            </a:r>
          </a:p>
        </p:txBody>
      </p:sp>
    </p:spTree>
    <p:extLst>
      <p:ext uri="{BB962C8B-B14F-4D97-AF65-F5344CB8AC3E}">
        <p14:creationId xmlns:p14="http://schemas.microsoft.com/office/powerpoint/2010/main" val="204668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36B7F-8853-8F77-7DA6-7FC54B9A2E4B}"/>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E71F13CA-9C67-0A13-D122-5DFDCC60535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NPRR1294, Move OBD to Section 22 – Demand Response Data Definitions and Technical Specifications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2C98539A-593E-FD0B-717E-1F2BB5EC6E84}"/>
              </a:ext>
            </a:extLst>
          </p:cNvPr>
          <p:cNvSpPr>
            <a:spLocks noChangeArrowheads="1"/>
          </p:cNvSpPr>
          <p:nvPr/>
        </p:nvSpPr>
        <p:spPr bwMode="auto">
          <a:xfrm>
            <a:off x="312516" y="678426"/>
            <a:ext cx="8490292"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Sponsor:  </a:t>
            </a:r>
            <a:r>
              <a:rPr lang="en-US" dirty="0"/>
              <a:t>ERCOT</a:t>
            </a:r>
          </a:p>
          <a:p>
            <a:r>
              <a:rPr lang="en-US" b="1" dirty="0"/>
              <a:t>Proposed Effective Date:  </a:t>
            </a:r>
            <a:r>
              <a:rPr lang="en-US" dirty="0"/>
              <a:t>Upon system implementation</a:t>
            </a:r>
          </a:p>
          <a:p>
            <a:r>
              <a:rPr lang="en-US" b="1" dirty="0"/>
              <a:t>Estimated Impacts:</a:t>
            </a:r>
            <a:r>
              <a:rPr lang="en-US" dirty="0"/>
              <a:t>  Less than $5K O&amp;M</a:t>
            </a:r>
          </a:p>
          <a:p>
            <a:r>
              <a:rPr lang="en-US" b="1" dirty="0"/>
              <a:t>Revision Description:  </a:t>
            </a:r>
            <a:r>
              <a:rPr lang="en-US" dirty="0"/>
              <a:t>This NPRR incorporates the Other Binding Document “Demand Response Data Definitions and Technical Specifications” into the Protocols to standardize the approval process.</a:t>
            </a:r>
          </a:p>
          <a:p>
            <a:r>
              <a:rPr lang="en-US" b="1" dirty="0"/>
              <a:t>PRS Decision:</a:t>
            </a:r>
            <a:r>
              <a:rPr lang="en-US" dirty="0"/>
              <a:t>  On 917/25, PRS voted unanimously to recommend approval of NPRR1294 as submitted.  On 10/8/25, PRS voted unanimously to endorse and forward to TAC the 9/17/25 PRS Report as revised by PRS and 8/4/25 Impact Analysis for NPRR1294.</a:t>
            </a:r>
          </a:p>
        </p:txBody>
      </p:sp>
    </p:spTree>
    <p:extLst>
      <p:ext uri="{BB962C8B-B14F-4D97-AF65-F5344CB8AC3E}">
        <p14:creationId xmlns:p14="http://schemas.microsoft.com/office/powerpoint/2010/main" val="566914120"/>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10963</TotalTime>
  <Words>1543</Words>
  <Application>Microsoft Office PowerPoint</Application>
  <PresentationFormat>On-screen Show (4:3)</PresentationFormat>
  <Paragraphs>244</Paragraphs>
  <Slides>12</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NPRR1263, Clarify Testing Requirements for CCVTs</vt:lpstr>
      <vt:lpstr>NPRR1280, Establish Process for Permanent Bypass of Series Capacitor</vt:lpstr>
      <vt:lpstr>NPRR1285, Improve Self-Commitment within RUC Opt Out Window</vt:lpstr>
      <vt:lpstr>NPRR1293, Clarifications to the Modeling Timelines</vt:lpstr>
      <vt:lpstr>NPRR1294, Move OBD to Section 22 – Demand Response Data Definitions and Technical Specifications</vt:lpstr>
      <vt:lpstr>NPRR1299, Clarifications to Emergency Response Service (ERS)</vt:lpstr>
      <vt:lpstr>SCR831, Short Circuit Model Integration</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651</cp:revision>
  <cp:lastPrinted>2013-01-30T23:16:36Z</cp:lastPrinted>
  <dcterms:created xsi:type="dcterms:W3CDTF">2010-04-12T23:12:02Z</dcterms:created>
  <dcterms:modified xsi:type="dcterms:W3CDTF">2025-10-15T12:46:56Z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